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>
        <p:scale>
          <a:sx n="125" d="100"/>
          <a:sy n="125" d="100"/>
        </p:scale>
        <p:origin x="342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571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37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572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464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437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72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79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33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929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991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201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8000"/>
                    </a14:imgEffect>
                    <a14:imgEffect>
                      <a14:brightnessContrast bright="-49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15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5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awierający płaszczka, sieć, stułbiopławy&#10;&#10;Opis wygenerowany automatycznie">
            <a:extLst>
              <a:ext uri="{FF2B5EF4-FFF2-40B4-BE49-F238E27FC236}">
                <a16:creationId xmlns:a16="http://schemas.microsoft.com/office/drawing/2014/main" id="{0373736D-C233-49E5-8C3F-A426CD64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" t="29862" r="1" b="7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41CE0F-8AF5-43FB-B324-EF1465CCF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Quantum Sampling</a:t>
            </a:r>
            <a:endParaRPr lang="en-US" sz="6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945167-55FD-47CD-8DB0-EF45B3CA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l-PL"/>
              <a:t>For Computation</a:t>
            </a:r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6DD191D-F73B-4417-9E2A-37F9E45575CC}"/>
              </a:ext>
            </a:extLst>
          </p:cNvPr>
          <p:cNvSpPr/>
          <p:nvPr/>
        </p:nvSpPr>
        <p:spPr>
          <a:xfrm>
            <a:off x="1034205" y="479486"/>
            <a:ext cx="3719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 Grafiki, Wizji Komputerowej i Systemów Cyfrowych</a:t>
            </a:r>
            <a:endParaRPr lang="pl-PL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" name="Obraz 9" descr="Obraz zawierający pomieszczenie, rysunek&#10;&#10;Opis wygenerowany automatycznie">
            <a:extLst>
              <a:ext uri="{FF2B5EF4-FFF2-40B4-BE49-F238E27FC236}">
                <a16:creationId xmlns:a16="http://schemas.microsoft.com/office/drawing/2014/main" id="{EAFA30F3-AA47-471B-8D9D-404907E1B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6" y="134896"/>
            <a:ext cx="895273" cy="924530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C6783811-9992-4382-A42C-8912858260A6}"/>
              </a:ext>
            </a:extLst>
          </p:cNvPr>
          <p:cNvSpPr txBox="1">
            <a:spLocks/>
          </p:cNvSpPr>
          <p:nvPr/>
        </p:nvSpPr>
        <p:spPr>
          <a:xfrm>
            <a:off x="-577353" y="6373558"/>
            <a:ext cx="4513791" cy="371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dirty="0">
                <a:solidFill>
                  <a:schemeClr val="tx2"/>
                </a:solidFill>
              </a:rPr>
              <a:t>Kamil Wereszczyński</a:t>
            </a:r>
          </a:p>
        </p:txBody>
      </p:sp>
    </p:spTree>
    <p:extLst>
      <p:ext uri="{BB962C8B-B14F-4D97-AF65-F5344CB8AC3E}">
        <p14:creationId xmlns:p14="http://schemas.microsoft.com/office/powerpoint/2010/main" val="380210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The </a:t>
            </a:r>
            <a:r>
              <a:rPr lang="pl-PL" sz="5200" dirty="0" err="1">
                <a:solidFill>
                  <a:srgbClr val="FFFFFF"/>
                </a:solidFill>
              </a:rPr>
              <a:t>architecture</a:t>
            </a:r>
            <a:r>
              <a:rPr lang="pl-PL" sz="5200" dirty="0">
                <a:solidFill>
                  <a:srgbClr val="FFFFFF"/>
                </a:solidFill>
              </a:rPr>
              <a:t> of QCoSamp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431E0C9-2B89-4D7B-AB4C-59FF9D00DB96}"/>
              </a:ext>
            </a:extLst>
          </p:cNvPr>
          <p:cNvSpPr/>
          <p:nvPr/>
        </p:nvSpPr>
        <p:spPr>
          <a:xfrm>
            <a:off x="637303" y="1347033"/>
            <a:ext cx="2558903" cy="546398"/>
          </a:xfrm>
          <a:prstGeom prst="roundRect">
            <a:avLst>
              <a:gd name="adj" fmla="val 10205"/>
            </a:avLst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CF7D5A5A-FC10-4B45-B4DA-AB7D0666F139}"/>
                  </a:ext>
                </a:extLst>
              </p:cNvPr>
              <p:cNvSpPr txBox="1"/>
              <p:nvPr/>
            </p:nvSpPr>
            <p:spPr>
              <a:xfrm>
                <a:off x="793711" y="1347032"/>
                <a:ext cx="22460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l-PL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l-PL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CF7D5A5A-FC10-4B45-B4DA-AB7D0666F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11" y="1347032"/>
                <a:ext cx="224608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367D264F-E4ED-4F35-87D4-3CA00C23F797}"/>
                  </a:ext>
                </a:extLst>
              </p:cNvPr>
              <p:cNvSpPr/>
              <p:nvPr/>
            </p:nvSpPr>
            <p:spPr>
              <a:xfrm>
                <a:off x="4668984" y="1343436"/>
                <a:ext cx="3274336" cy="54639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2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d>
                                    <m:d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2800" b="0" i="0" smtClean="0">
                                          <a:latin typeface="Cambria Math" panose="02040503050406030204" pitchFamily="18" charset="0"/>
                                        </a:rPr>
                                        <m:t>NRS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pl-PL" sz="2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b="0" i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2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l-PL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367D264F-E4ED-4F35-87D4-3CA00C23F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84" y="1343436"/>
                <a:ext cx="3274336" cy="5463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Łącznik prosty ze strzałką 97">
            <a:extLst>
              <a:ext uri="{FF2B5EF4-FFF2-40B4-BE49-F238E27FC236}">
                <a16:creationId xmlns:a16="http://schemas.microsoft.com/office/drawing/2014/main" id="{433291C2-08EC-48E4-88A7-0613FEC15A0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196206" y="1616635"/>
            <a:ext cx="1472778" cy="359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42FF72D-7A62-4E39-9EBB-85551E83C519}"/>
              </a:ext>
            </a:extLst>
          </p:cNvPr>
          <p:cNvSpPr txBox="1"/>
          <p:nvPr/>
        </p:nvSpPr>
        <p:spPr>
          <a:xfrm>
            <a:off x="3811066" y="129762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??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07202A51-F69E-4E61-B9B4-825367D59FB5}"/>
              </a:ext>
            </a:extLst>
          </p:cNvPr>
          <p:cNvGrpSpPr/>
          <p:nvPr/>
        </p:nvGrpSpPr>
        <p:grpSpPr>
          <a:xfrm>
            <a:off x="637302" y="2223010"/>
            <a:ext cx="1276268" cy="1376019"/>
            <a:chOff x="637302" y="2223010"/>
            <a:chExt cx="1276268" cy="13760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pole tekstowe 15">
                  <a:extLst>
                    <a:ext uri="{FF2B5EF4-FFF2-40B4-BE49-F238E27FC236}">
                      <a16:creationId xmlns:a16="http://schemas.microsoft.com/office/drawing/2014/main" id="{4515DFB3-8070-488B-B07B-66BDE7B97B7C}"/>
                    </a:ext>
                  </a:extLst>
                </p:cNvPr>
                <p:cNvSpPr txBox="1"/>
                <p:nvPr/>
              </p:nvSpPr>
              <p:spPr>
                <a:xfrm>
                  <a:off x="637303" y="2223010"/>
                  <a:ext cx="127626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6" name="pole tekstowe 15">
                  <a:extLst>
                    <a:ext uri="{FF2B5EF4-FFF2-40B4-BE49-F238E27FC236}">
                      <a16:creationId xmlns:a16="http://schemas.microsoft.com/office/drawing/2014/main" id="{4515DFB3-8070-488B-B07B-66BDE7B97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03" y="2223010"/>
                  <a:ext cx="1276267" cy="523220"/>
                </a:xfrm>
                <a:prstGeom prst="rect">
                  <a:avLst/>
                </a:prstGeom>
                <a:blipFill>
                  <a:blip r:embed="rId4"/>
                  <a:stretch>
                    <a:fillRect r="-17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pole tekstowe 16">
                  <a:extLst>
                    <a:ext uri="{FF2B5EF4-FFF2-40B4-BE49-F238E27FC236}">
                      <a16:creationId xmlns:a16="http://schemas.microsoft.com/office/drawing/2014/main" id="{75D5BC81-21BE-400B-B081-23BF9E988521}"/>
                    </a:ext>
                  </a:extLst>
                </p:cNvPr>
                <p:cNvSpPr txBox="1"/>
                <p:nvPr/>
              </p:nvSpPr>
              <p:spPr>
                <a:xfrm>
                  <a:off x="637302" y="3075809"/>
                  <a:ext cx="127626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7" name="pole tekstowe 16">
                  <a:extLst>
                    <a:ext uri="{FF2B5EF4-FFF2-40B4-BE49-F238E27FC236}">
                      <a16:creationId xmlns:a16="http://schemas.microsoft.com/office/drawing/2014/main" id="{75D5BC81-21BE-400B-B081-23BF9E988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02" y="3075809"/>
                  <a:ext cx="1276267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143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Łącznik prosty ze strzałką 97">
              <a:extLst>
                <a:ext uri="{FF2B5EF4-FFF2-40B4-BE49-F238E27FC236}">
                  <a16:creationId xmlns:a16="http://schemas.microsoft.com/office/drawing/2014/main" id="{091E7492-A7EF-4CE3-BB90-866BB3E85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4711" y="2607193"/>
              <a:ext cx="0" cy="6878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pole tekstowe 20">
                  <a:extLst>
                    <a:ext uri="{FF2B5EF4-FFF2-40B4-BE49-F238E27FC236}">
                      <a16:creationId xmlns:a16="http://schemas.microsoft.com/office/drawing/2014/main" id="{C2950E62-E17A-46F0-B12E-B4610D3540F2}"/>
                    </a:ext>
                  </a:extLst>
                </p:cNvPr>
                <p:cNvSpPr txBox="1"/>
                <p:nvPr/>
              </p:nvSpPr>
              <p:spPr>
                <a:xfrm>
                  <a:off x="1414293" y="2761081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pole tekstowe 20">
                  <a:extLst>
                    <a:ext uri="{FF2B5EF4-FFF2-40B4-BE49-F238E27FC236}">
                      <a16:creationId xmlns:a16="http://schemas.microsoft.com/office/drawing/2014/main" id="{C2950E62-E17A-46F0-B12E-B4610D354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293" y="2761081"/>
                  <a:ext cx="46679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upa 56">
            <a:extLst>
              <a:ext uri="{FF2B5EF4-FFF2-40B4-BE49-F238E27FC236}">
                <a16:creationId xmlns:a16="http://schemas.microsoft.com/office/drawing/2014/main" id="{7A9506C3-9F6A-48F4-A914-B72CAC864527}"/>
              </a:ext>
            </a:extLst>
          </p:cNvPr>
          <p:cNvGrpSpPr/>
          <p:nvPr/>
        </p:nvGrpSpPr>
        <p:grpSpPr>
          <a:xfrm>
            <a:off x="8682606" y="1277139"/>
            <a:ext cx="2816661" cy="615725"/>
            <a:chOff x="8682606" y="1277139"/>
            <a:chExt cx="2816661" cy="615725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A4889265-08ED-4E04-AEEB-D15076E8B3E8}"/>
                </a:ext>
              </a:extLst>
            </p:cNvPr>
            <p:cNvSpPr/>
            <p:nvPr/>
          </p:nvSpPr>
          <p:spPr>
            <a:xfrm>
              <a:off x="8682606" y="1346466"/>
              <a:ext cx="2816661" cy="546398"/>
            </a:xfrm>
            <a:prstGeom prst="roundRect">
              <a:avLst>
                <a:gd name="adj" fmla="val 10205"/>
              </a:avLst>
            </a:prstGeom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6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pole tekstowe 23">
                  <a:extLst>
                    <a:ext uri="{FF2B5EF4-FFF2-40B4-BE49-F238E27FC236}">
                      <a16:creationId xmlns:a16="http://schemas.microsoft.com/office/drawing/2014/main" id="{53B4365E-0F97-4891-AE08-24E2D332E72D}"/>
                    </a:ext>
                  </a:extLst>
                </p:cNvPr>
                <p:cNvSpPr txBox="1"/>
                <p:nvPr/>
              </p:nvSpPr>
              <p:spPr>
                <a:xfrm>
                  <a:off x="8774884" y="1277139"/>
                  <a:ext cx="2632104" cy="5823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pl-PL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l-PL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24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sSup>
                                  <m:sSupPr>
                                    <m:ctrlP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pl-PL" sz="24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l-PL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4" name="pole tekstowe 23">
                  <a:extLst>
                    <a:ext uri="{FF2B5EF4-FFF2-40B4-BE49-F238E27FC236}">
                      <a16:creationId xmlns:a16="http://schemas.microsoft.com/office/drawing/2014/main" id="{53B4365E-0F97-4891-AE08-24E2D332E7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4884" y="1277139"/>
                  <a:ext cx="2632104" cy="5823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EB358C99-6D20-4199-8F07-78EF8E84B98D}"/>
              </a:ext>
            </a:extLst>
          </p:cNvPr>
          <p:cNvGrpSpPr/>
          <p:nvPr/>
        </p:nvGrpSpPr>
        <p:grpSpPr>
          <a:xfrm>
            <a:off x="1774711" y="2382343"/>
            <a:ext cx="2522191" cy="1130374"/>
            <a:chOff x="1774711" y="2382343"/>
            <a:chExt cx="2522191" cy="1130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pole tekstowe 24">
                  <a:extLst>
                    <a:ext uri="{FF2B5EF4-FFF2-40B4-BE49-F238E27FC236}">
                      <a16:creationId xmlns:a16="http://schemas.microsoft.com/office/drawing/2014/main" id="{D87CB94C-7EB8-4AAB-AB5A-A357424597B5}"/>
                    </a:ext>
                  </a:extLst>
                </p:cNvPr>
                <p:cNvSpPr txBox="1"/>
                <p:nvPr/>
              </p:nvSpPr>
              <p:spPr>
                <a:xfrm>
                  <a:off x="2102647" y="2382343"/>
                  <a:ext cx="2194255" cy="11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pole tekstowe 24">
                  <a:extLst>
                    <a:ext uri="{FF2B5EF4-FFF2-40B4-BE49-F238E27FC236}">
                      <a16:creationId xmlns:a16="http://schemas.microsoft.com/office/drawing/2014/main" id="{D87CB94C-7EB8-4AAB-AB5A-A357424597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647" y="2382343"/>
                  <a:ext cx="2194255" cy="113037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Łącznik prosty ze strzałką 97">
              <a:extLst>
                <a:ext uri="{FF2B5EF4-FFF2-40B4-BE49-F238E27FC236}">
                  <a16:creationId xmlns:a16="http://schemas.microsoft.com/office/drawing/2014/main" id="{F9CA3F9E-F61A-4CE8-B2F4-58ABCC40904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711" y="2945747"/>
              <a:ext cx="5322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1AC53D33-B7F3-4A41-AC5A-1B58EE2B4AD4}"/>
              </a:ext>
            </a:extLst>
          </p:cNvPr>
          <p:cNvGrpSpPr/>
          <p:nvPr/>
        </p:nvGrpSpPr>
        <p:grpSpPr>
          <a:xfrm>
            <a:off x="3130072" y="1428331"/>
            <a:ext cx="1599251" cy="1813695"/>
            <a:chOff x="3130072" y="1428331"/>
            <a:chExt cx="1599251" cy="1813695"/>
          </a:xfrm>
        </p:grpSpPr>
        <p:cxnSp>
          <p:nvCxnSpPr>
            <p:cNvPr id="34" name="Łącznik prosty ze strzałką 33">
              <a:extLst>
                <a:ext uri="{FF2B5EF4-FFF2-40B4-BE49-F238E27FC236}">
                  <a16:creationId xmlns:a16="http://schemas.microsoft.com/office/drawing/2014/main" id="{F29CA5D8-0786-4DB8-AD1C-98D473A6CCB4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3244189" y="2069218"/>
              <a:ext cx="685509" cy="117280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Prostokąt: zaokrąglone rogi 34">
              <a:extLst>
                <a:ext uri="{FF2B5EF4-FFF2-40B4-BE49-F238E27FC236}">
                  <a16:creationId xmlns:a16="http://schemas.microsoft.com/office/drawing/2014/main" id="{A33B4EEB-F303-46AA-AD9E-352C257AC093}"/>
                </a:ext>
              </a:extLst>
            </p:cNvPr>
            <p:cNvSpPr/>
            <p:nvPr/>
          </p:nvSpPr>
          <p:spPr>
            <a:xfrm>
              <a:off x="3130072" y="1428331"/>
              <a:ext cx="1599251" cy="64088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/>
                <a:t>Unwanted</a:t>
              </a:r>
              <a:r>
                <a:rPr lang="pl-PL" dirty="0"/>
                <a:t> </a:t>
              </a:r>
              <a:r>
                <a:rPr lang="pl-PL" dirty="0" err="1"/>
                <a:t>interference</a:t>
              </a:r>
              <a:endParaRPr lang="en-US" sz="2400" dirty="0"/>
            </a:p>
          </p:txBody>
        </p: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D849494A-DD38-42CA-B889-D6DDF3D4C997}"/>
              </a:ext>
            </a:extLst>
          </p:cNvPr>
          <p:cNvGrpSpPr/>
          <p:nvPr/>
        </p:nvGrpSpPr>
        <p:grpSpPr>
          <a:xfrm>
            <a:off x="4075173" y="2380560"/>
            <a:ext cx="1648312" cy="1169953"/>
            <a:chOff x="4075173" y="2380560"/>
            <a:chExt cx="1648312" cy="1169953"/>
          </a:xfrm>
        </p:grpSpPr>
        <p:cxnSp>
          <p:nvCxnSpPr>
            <p:cNvPr id="32" name="Łącznik prosty ze strzałką 97">
              <a:extLst>
                <a:ext uri="{FF2B5EF4-FFF2-40B4-BE49-F238E27FC236}">
                  <a16:creationId xmlns:a16="http://schemas.microsoft.com/office/drawing/2014/main" id="{BE65F853-DEF2-464D-A2F8-8E6531C4B5C0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73" y="2945747"/>
              <a:ext cx="5322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rostokąt: zaokrąglone rogi 37">
              <a:extLst>
                <a:ext uri="{FF2B5EF4-FFF2-40B4-BE49-F238E27FC236}">
                  <a16:creationId xmlns:a16="http://schemas.microsoft.com/office/drawing/2014/main" id="{C6802F90-5D59-4CB5-934D-37BC1E1F05A6}"/>
                </a:ext>
              </a:extLst>
            </p:cNvPr>
            <p:cNvSpPr/>
            <p:nvPr/>
          </p:nvSpPr>
          <p:spPr>
            <a:xfrm rot="16200000">
              <a:off x="3712817" y="2852136"/>
              <a:ext cx="1168170" cy="22858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/>
                <a:t>uncomputation</a:t>
              </a:r>
              <a:endParaRPr lang="en-US" sz="1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pole tekstowe 38">
                  <a:extLst>
                    <a:ext uri="{FF2B5EF4-FFF2-40B4-BE49-F238E27FC236}">
                      <a16:creationId xmlns:a16="http://schemas.microsoft.com/office/drawing/2014/main" id="{4A0613A2-9FE7-434E-9329-4E9D4C06053A}"/>
                    </a:ext>
                  </a:extLst>
                </p:cNvPr>
                <p:cNvSpPr txBox="1"/>
                <p:nvPr/>
              </p:nvSpPr>
              <p:spPr>
                <a:xfrm>
                  <a:off x="4450059" y="2380560"/>
                  <a:ext cx="1273426" cy="1112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l-PL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pole tekstowe 38">
                  <a:extLst>
                    <a:ext uri="{FF2B5EF4-FFF2-40B4-BE49-F238E27FC236}">
                      <a16:creationId xmlns:a16="http://schemas.microsoft.com/office/drawing/2014/main" id="{4A0613A2-9FE7-434E-9329-4E9D4C060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059" y="2380560"/>
                  <a:ext cx="1273426" cy="11128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9EEAD36E-18CF-44E0-8116-88908EC65770}"/>
              </a:ext>
            </a:extLst>
          </p:cNvPr>
          <p:cNvGrpSpPr/>
          <p:nvPr/>
        </p:nvGrpSpPr>
        <p:grpSpPr>
          <a:xfrm>
            <a:off x="633733" y="3968793"/>
            <a:ext cx="5136837" cy="1376019"/>
            <a:chOff x="633733" y="3968793"/>
            <a:chExt cx="5136837" cy="13760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D46C42C2-F03E-4469-BBDA-E757150E155A}"/>
                    </a:ext>
                  </a:extLst>
                </p:cNvPr>
                <p:cNvSpPr txBox="1"/>
                <p:nvPr/>
              </p:nvSpPr>
              <p:spPr>
                <a:xfrm>
                  <a:off x="633734" y="3968793"/>
                  <a:ext cx="127626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D46C42C2-F03E-4469-BBDA-E757150E15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34" y="3968793"/>
                  <a:ext cx="1276267" cy="523220"/>
                </a:xfrm>
                <a:prstGeom prst="rect">
                  <a:avLst/>
                </a:prstGeom>
                <a:blipFill>
                  <a:blip r:embed="rId10"/>
                  <a:stretch>
                    <a:fillRect r="-19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BE4AB445-FDF9-447C-8F83-BCE89066F185}"/>
                    </a:ext>
                  </a:extLst>
                </p:cNvPr>
                <p:cNvSpPr txBox="1"/>
                <p:nvPr/>
              </p:nvSpPr>
              <p:spPr>
                <a:xfrm>
                  <a:off x="633733" y="4821592"/>
                  <a:ext cx="127626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BE4AB445-FDF9-447C-8F83-BCE89066F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33" y="4821592"/>
                  <a:ext cx="1276267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15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Łącznik prosty ze strzałką 97">
              <a:extLst>
                <a:ext uri="{FF2B5EF4-FFF2-40B4-BE49-F238E27FC236}">
                  <a16:creationId xmlns:a16="http://schemas.microsoft.com/office/drawing/2014/main" id="{73490840-E783-4D76-8A0F-D7FEEC907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142" y="4352976"/>
              <a:ext cx="0" cy="6878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pole tekstowe 42">
                  <a:extLst>
                    <a:ext uri="{FF2B5EF4-FFF2-40B4-BE49-F238E27FC236}">
                      <a16:creationId xmlns:a16="http://schemas.microsoft.com/office/drawing/2014/main" id="{6C365CA8-713D-45B6-93F4-9AD0536F29E4}"/>
                    </a:ext>
                  </a:extLst>
                </p:cNvPr>
                <p:cNvSpPr txBox="1"/>
                <p:nvPr/>
              </p:nvSpPr>
              <p:spPr>
                <a:xfrm>
                  <a:off x="1410724" y="4506864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pole tekstowe 42">
                  <a:extLst>
                    <a:ext uri="{FF2B5EF4-FFF2-40B4-BE49-F238E27FC236}">
                      <a16:creationId xmlns:a16="http://schemas.microsoft.com/office/drawing/2014/main" id="{6C365CA8-713D-45B6-93F4-9AD0536F2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724" y="4506864"/>
                  <a:ext cx="46679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pole tekstowe 43">
                  <a:extLst>
                    <a:ext uri="{FF2B5EF4-FFF2-40B4-BE49-F238E27FC236}">
                      <a16:creationId xmlns:a16="http://schemas.microsoft.com/office/drawing/2014/main" id="{65D93AA4-EAF0-4B3E-9D86-95272B4C353E}"/>
                    </a:ext>
                  </a:extLst>
                </p:cNvPr>
                <p:cNvSpPr txBox="1"/>
                <p:nvPr/>
              </p:nvSpPr>
              <p:spPr>
                <a:xfrm>
                  <a:off x="2099078" y="4128126"/>
                  <a:ext cx="2194255" cy="11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pole tekstowe 43">
                  <a:extLst>
                    <a:ext uri="{FF2B5EF4-FFF2-40B4-BE49-F238E27FC236}">
                      <a16:creationId xmlns:a16="http://schemas.microsoft.com/office/drawing/2014/main" id="{65D93AA4-EAF0-4B3E-9D86-95272B4C3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9078" y="4128126"/>
                  <a:ext cx="2194255" cy="113037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Łącznik prosty ze strzałką 97">
              <a:extLst>
                <a:ext uri="{FF2B5EF4-FFF2-40B4-BE49-F238E27FC236}">
                  <a16:creationId xmlns:a16="http://schemas.microsoft.com/office/drawing/2014/main" id="{8E380B7F-5EB6-4EA5-AAA2-CD6A232388C4}"/>
                </a:ext>
              </a:extLst>
            </p:cNvPr>
            <p:cNvCxnSpPr>
              <a:cxnSpLocks/>
            </p:cNvCxnSpPr>
            <p:nvPr/>
          </p:nvCxnSpPr>
          <p:spPr>
            <a:xfrm>
              <a:off x="1771142" y="4691530"/>
              <a:ext cx="5322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ze strzałką 97">
              <a:extLst>
                <a:ext uri="{FF2B5EF4-FFF2-40B4-BE49-F238E27FC236}">
                  <a16:creationId xmlns:a16="http://schemas.microsoft.com/office/drawing/2014/main" id="{C0260DE4-9012-4472-A1B0-057033890DAF}"/>
                </a:ext>
              </a:extLst>
            </p:cNvPr>
            <p:cNvCxnSpPr>
              <a:cxnSpLocks/>
            </p:cNvCxnSpPr>
            <p:nvPr/>
          </p:nvCxnSpPr>
          <p:spPr>
            <a:xfrm>
              <a:off x="4071604" y="4691530"/>
              <a:ext cx="5322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rostokąt: zaokrąglone rogi 46">
              <a:extLst>
                <a:ext uri="{FF2B5EF4-FFF2-40B4-BE49-F238E27FC236}">
                  <a16:creationId xmlns:a16="http://schemas.microsoft.com/office/drawing/2014/main" id="{81548526-E2BB-44C3-B0D5-C92F051B2FD3}"/>
                </a:ext>
              </a:extLst>
            </p:cNvPr>
            <p:cNvSpPr/>
            <p:nvPr/>
          </p:nvSpPr>
          <p:spPr>
            <a:xfrm rot="16200000">
              <a:off x="3709248" y="4597919"/>
              <a:ext cx="1168170" cy="22858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/>
                <a:t>uncomputation</a:t>
              </a:r>
              <a:endParaRPr lang="en-US" sz="1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pole tekstowe 47">
                  <a:extLst>
                    <a:ext uri="{FF2B5EF4-FFF2-40B4-BE49-F238E27FC236}">
                      <a16:creationId xmlns:a16="http://schemas.microsoft.com/office/drawing/2014/main" id="{CC7A7A0F-3219-4663-8EC4-777BD8511FD0}"/>
                    </a:ext>
                  </a:extLst>
                </p:cNvPr>
                <p:cNvSpPr txBox="1"/>
                <p:nvPr/>
              </p:nvSpPr>
              <p:spPr>
                <a:xfrm>
                  <a:off x="4446490" y="4126343"/>
                  <a:ext cx="1324080" cy="1112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𝑛𝑥</m:t>
                                            </m:r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l-PL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8" name="pole tekstowe 47">
                  <a:extLst>
                    <a:ext uri="{FF2B5EF4-FFF2-40B4-BE49-F238E27FC236}">
                      <a16:creationId xmlns:a16="http://schemas.microsoft.com/office/drawing/2014/main" id="{CC7A7A0F-3219-4663-8EC4-777BD8511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490" y="4126343"/>
                  <a:ext cx="1324080" cy="11128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DD1F1AD7-B87F-4C0F-90AE-87212F5B869C}"/>
              </a:ext>
            </a:extLst>
          </p:cNvPr>
          <p:cNvGrpSpPr/>
          <p:nvPr/>
        </p:nvGrpSpPr>
        <p:grpSpPr>
          <a:xfrm>
            <a:off x="4726440" y="2656664"/>
            <a:ext cx="7201769" cy="2624258"/>
            <a:chOff x="4726440" y="2656664"/>
            <a:chExt cx="7201769" cy="2624258"/>
          </a:xfrm>
        </p:grpSpPr>
        <p:pic>
          <p:nvPicPr>
            <p:cNvPr id="50" name="Obraz 49">
              <a:extLst>
                <a:ext uri="{FF2B5EF4-FFF2-40B4-BE49-F238E27FC236}">
                  <a16:creationId xmlns:a16="http://schemas.microsoft.com/office/drawing/2014/main" id="{316B57DE-A9F3-4B21-808B-F1CEDE316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373" y="2656664"/>
              <a:ext cx="5365836" cy="2624258"/>
            </a:xfrm>
            <a:prstGeom prst="rect">
              <a:avLst/>
            </a:prstGeom>
          </p:spPr>
        </p:pic>
        <p:cxnSp>
          <p:nvCxnSpPr>
            <p:cNvPr id="51" name="Łącznik prosty ze strzałką 97">
              <a:extLst>
                <a:ext uri="{FF2B5EF4-FFF2-40B4-BE49-F238E27FC236}">
                  <a16:creationId xmlns:a16="http://schemas.microsoft.com/office/drawing/2014/main" id="{43F98D33-CC9B-4477-9282-687B19D87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6858" y="3470395"/>
              <a:ext cx="0" cy="6878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pole tekstowe 51">
                  <a:extLst>
                    <a:ext uri="{FF2B5EF4-FFF2-40B4-BE49-F238E27FC236}">
                      <a16:creationId xmlns:a16="http://schemas.microsoft.com/office/drawing/2014/main" id="{58252402-EC69-43E3-AB34-EECBF4B768F3}"/>
                    </a:ext>
                  </a:extLst>
                </p:cNvPr>
                <p:cNvSpPr txBox="1"/>
                <p:nvPr/>
              </p:nvSpPr>
              <p:spPr>
                <a:xfrm>
                  <a:off x="4726440" y="3624283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2" name="pole tekstowe 51">
                  <a:extLst>
                    <a:ext uri="{FF2B5EF4-FFF2-40B4-BE49-F238E27FC236}">
                      <a16:creationId xmlns:a16="http://schemas.microsoft.com/office/drawing/2014/main" id="{58252402-EC69-43E3-AB34-EECBF4B768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440" y="3624283"/>
                  <a:ext cx="466794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Łącznik prosty ze strzałką 97">
              <a:extLst>
                <a:ext uri="{FF2B5EF4-FFF2-40B4-BE49-F238E27FC236}">
                  <a16:creationId xmlns:a16="http://schemas.microsoft.com/office/drawing/2014/main" id="{7EB165CE-546E-4CF4-A9DF-2B4EAC68D0DE}"/>
                </a:ext>
              </a:extLst>
            </p:cNvPr>
            <p:cNvCxnSpPr>
              <a:cxnSpLocks/>
            </p:cNvCxnSpPr>
            <p:nvPr/>
          </p:nvCxnSpPr>
          <p:spPr>
            <a:xfrm>
              <a:off x="5086858" y="3808949"/>
              <a:ext cx="14755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Prostokąt 62">
            <a:extLst>
              <a:ext uri="{FF2B5EF4-FFF2-40B4-BE49-F238E27FC236}">
                <a16:creationId xmlns:a16="http://schemas.microsoft.com/office/drawing/2014/main" id="{E0FA6178-9EAC-4417-9752-8EF86750C884}"/>
              </a:ext>
            </a:extLst>
          </p:cNvPr>
          <p:cNvSpPr/>
          <p:nvPr/>
        </p:nvSpPr>
        <p:spPr>
          <a:xfrm>
            <a:off x="701040" y="2223009"/>
            <a:ext cx="4928588" cy="16130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b" anchorCtr="0"/>
          <a:lstStyle/>
          <a:p>
            <a:pPr algn="ctr"/>
            <a:r>
              <a:rPr lang="pl-PL" dirty="0"/>
              <a:t>First component</a:t>
            </a:r>
            <a:endParaRPr lang="en-US" dirty="0"/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BE5FA1F5-FC96-4190-B134-0754F69D21D4}"/>
              </a:ext>
            </a:extLst>
          </p:cNvPr>
          <p:cNvSpPr/>
          <p:nvPr/>
        </p:nvSpPr>
        <p:spPr>
          <a:xfrm>
            <a:off x="701040" y="4008603"/>
            <a:ext cx="4928588" cy="16130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b" anchorCtr="0"/>
          <a:lstStyle/>
          <a:p>
            <a:pPr algn="ctr"/>
            <a:r>
              <a:rPr lang="pl-PL" dirty="0"/>
              <a:t>Second component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pole tekstowe 66">
                <a:extLst>
                  <a:ext uri="{FF2B5EF4-FFF2-40B4-BE49-F238E27FC236}">
                    <a16:creationId xmlns:a16="http://schemas.microsoft.com/office/drawing/2014/main" id="{CC909A69-DECE-455D-A1EB-A15801C7F5D6}"/>
                  </a:ext>
                </a:extLst>
              </p:cNvPr>
              <p:cNvSpPr txBox="1"/>
              <p:nvPr/>
            </p:nvSpPr>
            <p:spPr>
              <a:xfrm>
                <a:off x="692567" y="5820712"/>
                <a:ext cx="11227169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l-P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l-PL" sz="2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pl-PL" sz="2800" dirty="0"/>
                  <a:t>=&gt;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l-PL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2800" dirty="0"/>
                  <a:t>=&gt;</a:t>
                </a:r>
                <a:r>
                  <a:rPr lang="pl-PL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l-PL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2800" dirty="0"/>
                  <a:t>=&gt;</a:t>
                </a:r>
                <a:r>
                  <a:rPr lang="pl-PL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l-PL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𝑅𝑆</m:t>
                                </m:r>
                              </m:e>
                            </m:d>
                          </m:e>
                          <m:sup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  <m:sSub>
                          <m:sSubPr>
                            <m:ctrlP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2⋅2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7" name="pole tekstowe 66">
                <a:extLst>
                  <a:ext uri="{FF2B5EF4-FFF2-40B4-BE49-F238E27FC236}">
                    <a16:creationId xmlns:a16="http://schemas.microsoft.com/office/drawing/2014/main" id="{CC909A69-DECE-455D-A1EB-A15801C7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7" y="5820712"/>
                <a:ext cx="11227169" cy="578685"/>
              </a:xfrm>
              <a:prstGeom prst="rect">
                <a:avLst/>
              </a:prstGeom>
              <a:blipFill>
                <a:blip r:embed="rId17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To </a:t>
            </a:r>
            <a:r>
              <a:rPr lang="pl-PL" sz="5200" dirty="0" err="1">
                <a:solidFill>
                  <a:srgbClr val="FFFFFF"/>
                </a:solidFill>
              </a:rPr>
              <a:t>balance</a:t>
            </a:r>
            <a:r>
              <a:rPr lang="pl-PL" sz="5200" dirty="0">
                <a:solidFill>
                  <a:srgbClr val="FFFFFF"/>
                </a:solidFill>
              </a:rPr>
              <a:t> or not to </a:t>
            </a:r>
            <a:r>
              <a:rPr lang="pl-PL" sz="5200" dirty="0" err="1">
                <a:solidFill>
                  <a:srgbClr val="FFFFFF"/>
                </a:solidFill>
              </a:rPr>
              <a:t>balance</a:t>
            </a:r>
            <a:r>
              <a:rPr lang="pl-PL" sz="5200" dirty="0">
                <a:solidFill>
                  <a:srgbClr val="FFFFFF"/>
                </a:solidFill>
              </a:rPr>
              <a:t>?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EC46E89C-7BAB-4701-BEB7-8ACF52F0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3" y="1244577"/>
            <a:ext cx="6563054" cy="51978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926C84-9320-49EF-B25D-B9E4EA23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6" y="1244577"/>
            <a:ext cx="3068331" cy="51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6253BAF-9471-41EA-8583-CA519D505FF2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680A8471-3808-4790-8D46-DE26209F94D1}"/>
              </a:ext>
            </a:extLst>
          </p:cNvPr>
          <p:cNvSpPr/>
          <p:nvPr/>
        </p:nvSpPr>
        <p:spPr>
          <a:xfrm>
            <a:off x="4872802" y="2649400"/>
            <a:ext cx="1605279" cy="119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dirty="0" err="1"/>
              <a:t>Unitary</a:t>
            </a:r>
            <a:r>
              <a:rPr lang="pl-PL" dirty="0"/>
              <a:t> operator</a:t>
            </a:r>
            <a:endParaRPr lang="en-US" dirty="0"/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851F58E8-61A2-415F-BFF2-E88C25ED490A}"/>
              </a:ext>
            </a:extLst>
          </p:cNvPr>
          <p:cNvGrpSpPr/>
          <p:nvPr/>
        </p:nvGrpSpPr>
        <p:grpSpPr>
          <a:xfrm>
            <a:off x="1987362" y="3539187"/>
            <a:ext cx="1605280" cy="1219200"/>
            <a:chOff x="685801" y="2065867"/>
            <a:chExt cx="1605280" cy="1219200"/>
          </a:xfrm>
        </p:grpSpPr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B7B1FC79-6245-4E19-A429-6CFE45A2D525}"/>
                </a:ext>
              </a:extLst>
            </p:cNvPr>
            <p:cNvSpPr/>
            <p:nvPr/>
          </p:nvSpPr>
          <p:spPr>
            <a:xfrm>
              <a:off x="68580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initialization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Prostokąt: zaokrąglone rogi 68">
                  <a:extLst>
                    <a:ext uri="{FF2B5EF4-FFF2-40B4-BE49-F238E27FC236}">
                      <a16:creationId xmlns:a16="http://schemas.microsoft.com/office/drawing/2014/main" id="{4428DB9F-8373-490B-9648-B95563A62C78}"/>
                    </a:ext>
                  </a:extLst>
                </p:cNvPr>
                <p:cNvSpPr/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Prostokąt: zaokrąglone rogi 68">
                  <a:extLst>
                    <a:ext uri="{FF2B5EF4-FFF2-40B4-BE49-F238E27FC236}">
                      <a16:creationId xmlns:a16="http://schemas.microsoft.com/office/drawing/2014/main" id="{4428DB9F-8373-490B-9648-B95563A62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AAEBC819-05FD-44B9-86FD-53EF984F11EC}"/>
              </a:ext>
            </a:extLst>
          </p:cNvPr>
          <p:cNvGrpSpPr/>
          <p:nvPr/>
        </p:nvGrpSpPr>
        <p:grpSpPr>
          <a:xfrm>
            <a:off x="4872802" y="3539187"/>
            <a:ext cx="1605280" cy="1219200"/>
            <a:chOff x="3571241" y="2065867"/>
            <a:chExt cx="1605280" cy="1219200"/>
          </a:xfrm>
        </p:grpSpPr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7F7F8B91-8457-46F5-B68B-C5CD3C7D9B4D}"/>
                </a:ext>
              </a:extLst>
            </p:cNvPr>
            <p:cNvSpPr/>
            <p:nvPr/>
          </p:nvSpPr>
          <p:spPr>
            <a:xfrm>
              <a:off x="357124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evolution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Prostokąt: zaokrąglone rogi 71">
                  <a:extLst>
                    <a:ext uri="{FF2B5EF4-FFF2-40B4-BE49-F238E27FC236}">
                      <a16:creationId xmlns:a16="http://schemas.microsoft.com/office/drawing/2014/main" id="{FB3A0D25-195B-4558-900B-6099D993F7A4}"/>
                    </a:ext>
                  </a:extLst>
                </p:cNvPr>
                <p:cNvSpPr/>
                <p:nvPr/>
              </p:nvSpPr>
              <p:spPr>
                <a:xfrm>
                  <a:off x="3571241" y="2065867"/>
                  <a:ext cx="1605280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sz="3200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2" name="Prostokąt: zaokrąglone rogi 71">
                  <a:extLst>
                    <a:ext uri="{FF2B5EF4-FFF2-40B4-BE49-F238E27FC236}">
                      <a16:creationId xmlns:a16="http://schemas.microsoft.com/office/drawing/2014/main" id="{FB3A0D25-195B-4558-900B-6099D993F7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241" y="2065867"/>
                  <a:ext cx="1605280" cy="8128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33337546-EC4B-4A90-8888-7AE71269B824}"/>
              </a:ext>
            </a:extLst>
          </p:cNvPr>
          <p:cNvGrpSpPr/>
          <p:nvPr/>
        </p:nvGrpSpPr>
        <p:grpSpPr>
          <a:xfrm>
            <a:off x="7870002" y="2671073"/>
            <a:ext cx="1605280" cy="2087314"/>
            <a:chOff x="6700059" y="2695711"/>
            <a:chExt cx="1605280" cy="2087314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2EF1D9-4FA4-48FB-BF9A-8FDE0DE8DDDF}"/>
                </a:ext>
              </a:extLst>
            </p:cNvPr>
            <p:cNvGrpSpPr/>
            <p:nvPr/>
          </p:nvGrpSpPr>
          <p:grpSpPr>
            <a:xfrm>
              <a:off x="6700059" y="2695711"/>
              <a:ext cx="1605280" cy="2087314"/>
              <a:chOff x="6700059" y="2695711"/>
              <a:chExt cx="1605280" cy="2087314"/>
            </a:xfrm>
          </p:grpSpPr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D3B5B0BF-14A6-40C3-87F1-ADF23706F912}"/>
                  </a:ext>
                </a:extLst>
              </p:cNvPr>
              <p:cNvSpPr/>
              <p:nvPr/>
            </p:nvSpPr>
            <p:spPr>
              <a:xfrm>
                <a:off x="6706409" y="2695711"/>
                <a:ext cx="1598929" cy="119898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lang="pl-PL" dirty="0" err="1"/>
                  <a:t>Hermitian</a:t>
                </a:r>
                <a:r>
                  <a:rPr lang="pl-PL" dirty="0"/>
                  <a:t> operator</a:t>
                </a:r>
                <a:endParaRPr lang="en-US" dirty="0"/>
              </a:p>
            </p:txBody>
          </p:sp>
          <p:grpSp>
            <p:nvGrpSpPr>
              <p:cNvPr id="77" name="Grupa 76">
                <a:extLst>
                  <a:ext uri="{FF2B5EF4-FFF2-40B4-BE49-F238E27FC236}">
                    <a16:creationId xmlns:a16="http://schemas.microsoft.com/office/drawing/2014/main" id="{322403A4-E6B4-4C00-B4A7-FA5DF75AE173}"/>
                  </a:ext>
                </a:extLst>
              </p:cNvPr>
              <p:cNvGrpSpPr/>
              <p:nvPr/>
            </p:nvGrpSpPr>
            <p:grpSpPr>
              <a:xfrm>
                <a:off x="6700059" y="3563825"/>
                <a:ext cx="1605280" cy="1219200"/>
                <a:chOff x="3571241" y="2065867"/>
                <a:chExt cx="1605280" cy="1219200"/>
              </a:xfrm>
            </p:grpSpPr>
            <p:sp>
              <p:nvSpPr>
                <p:cNvPr id="78" name="Prostokąt 77">
                  <a:extLst>
                    <a:ext uri="{FF2B5EF4-FFF2-40B4-BE49-F238E27FC236}">
                      <a16:creationId xmlns:a16="http://schemas.microsoft.com/office/drawing/2014/main" id="{597D57DF-29AB-4527-BDDC-C5F68ECD8651}"/>
                    </a:ext>
                  </a:extLst>
                </p:cNvPr>
                <p:cNvSpPr/>
                <p:nvPr/>
              </p:nvSpPr>
              <p:spPr>
                <a:xfrm>
                  <a:off x="3571241" y="2472267"/>
                  <a:ext cx="1605280" cy="8128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r>
                    <a:rPr lang="pl-PL" dirty="0" err="1"/>
                    <a:t>measurement</a:t>
                  </a:r>
                  <a:endParaRPr lang="en-US" dirty="0"/>
                </a:p>
              </p:txBody>
            </p:sp>
            <p:sp>
              <p:nvSpPr>
                <p:cNvPr id="79" name="Prostokąt: zaokrąglone rogi 78">
                  <a:extLst>
                    <a:ext uri="{FF2B5EF4-FFF2-40B4-BE49-F238E27FC236}">
                      <a16:creationId xmlns:a16="http://schemas.microsoft.com/office/drawing/2014/main" id="{62983BDD-237E-4461-92AD-F04D4226EE45}"/>
                    </a:ext>
                  </a:extLst>
                </p:cNvPr>
                <p:cNvSpPr/>
                <p:nvPr/>
              </p:nvSpPr>
              <p:spPr>
                <a:xfrm>
                  <a:off x="3571241" y="2065867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</p:grpSp>
        </p:grpSp>
        <p:pic>
          <p:nvPicPr>
            <p:cNvPr id="75" name="Obraz 74">
              <a:extLst>
                <a:ext uri="{FF2B5EF4-FFF2-40B4-BE49-F238E27FC236}">
                  <a16:creationId xmlns:a16="http://schemas.microsoft.com/office/drawing/2014/main" id="{6252FB1B-4026-44B7-BDCC-03ACAD54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3316" y="3714874"/>
              <a:ext cx="508461" cy="510701"/>
            </a:xfrm>
            <a:prstGeom prst="rect">
              <a:avLst/>
            </a:prstGeom>
          </p:spPr>
        </p:pic>
      </p:grp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13F49362-13F4-4834-9DB3-2D5BE558C211}"/>
              </a:ext>
            </a:extLst>
          </p:cNvPr>
          <p:cNvCxnSpPr>
            <a:cxnSpLocks/>
            <a:stCxn id="69" idx="3"/>
            <a:endCxn id="72" idx="1"/>
          </p:cNvCxnSpPr>
          <p:nvPr/>
        </p:nvCxnSpPr>
        <p:spPr>
          <a:xfrm>
            <a:off x="3592641" y="3945587"/>
            <a:ext cx="1280161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>
            <a:extLst>
              <a:ext uri="{FF2B5EF4-FFF2-40B4-BE49-F238E27FC236}">
                <a16:creationId xmlns:a16="http://schemas.microsoft.com/office/drawing/2014/main" id="{6168E4DB-DD2A-47D3-A9C6-8CC4EE725CE2}"/>
              </a:ext>
            </a:extLst>
          </p:cNvPr>
          <p:cNvCxnSpPr>
            <a:cxnSpLocks/>
            <a:stCxn id="72" idx="3"/>
            <a:endCxn id="79" idx="1"/>
          </p:cNvCxnSpPr>
          <p:nvPr/>
        </p:nvCxnSpPr>
        <p:spPr>
          <a:xfrm>
            <a:off x="6478082" y="3945587"/>
            <a:ext cx="139192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upa 188">
            <a:extLst>
              <a:ext uri="{FF2B5EF4-FFF2-40B4-BE49-F238E27FC236}">
                <a16:creationId xmlns:a16="http://schemas.microsoft.com/office/drawing/2014/main" id="{2DD9DFFA-3B8D-4001-B26D-F7703849DD00}"/>
              </a:ext>
            </a:extLst>
          </p:cNvPr>
          <p:cNvGrpSpPr/>
          <p:nvPr/>
        </p:nvGrpSpPr>
        <p:grpSpPr>
          <a:xfrm>
            <a:off x="3668840" y="4758387"/>
            <a:ext cx="4276443" cy="1726217"/>
            <a:chOff x="3668840" y="4758387"/>
            <a:chExt cx="4276443" cy="17262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Prostokąt: zaokrąglone rogi 95">
                  <a:extLst>
                    <a:ext uri="{FF2B5EF4-FFF2-40B4-BE49-F238E27FC236}">
                      <a16:creationId xmlns:a16="http://schemas.microsoft.com/office/drawing/2014/main" id="{C2702799-957D-4F94-BF78-4F44296F11E3}"/>
                    </a:ext>
                  </a:extLst>
                </p:cNvPr>
                <p:cNvSpPr/>
                <p:nvPr/>
              </p:nvSpPr>
              <p:spPr>
                <a:xfrm>
                  <a:off x="6075911" y="4856026"/>
                  <a:ext cx="1869372" cy="430943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𝑄𝐹𝑇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Prostokąt: zaokrąglone rogi 95">
                  <a:extLst>
                    <a:ext uri="{FF2B5EF4-FFF2-40B4-BE49-F238E27FC236}">
                      <a16:creationId xmlns:a16="http://schemas.microsoft.com/office/drawing/2014/main" id="{C2702799-957D-4F94-BF78-4F44296F1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11" y="4856026"/>
                  <a:ext cx="1869372" cy="430943"/>
                </a:xfrm>
                <a:prstGeom prst="roundRect">
                  <a:avLst/>
                </a:prstGeom>
                <a:blipFill>
                  <a:blip r:embed="rId5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Prostokąt: zaokrąglone rogi 96">
              <a:extLst>
                <a:ext uri="{FF2B5EF4-FFF2-40B4-BE49-F238E27FC236}">
                  <a16:creationId xmlns:a16="http://schemas.microsoft.com/office/drawing/2014/main" id="{EEBDA8F7-83E1-4F55-8BE0-2FEEC513CA8E}"/>
                </a:ext>
              </a:extLst>
            </p:cNvPr>
            <p:cNvSpPr/>
            <p:nvPr/>
          </p:nvSpPr>
          <p:spPr>
            <a:xfrm>
              <a:off x="3668840" y="4854256"/>
              <a:ext cx="1605281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Oracle</a:t>
              </a:r>
              <a:endParaRPr lang="en-US" sz="2400" dirty="0"/>
            </a:p>
          </p:txBody>
        </p:sp>
        <p:sp>
          <p:nvSpPr>
            <p:cNvPr id="98" name="Prostokąt: zaokrąglone rogi 97">
              <a:extLst>
                <a:ext uri="{FF2B5EF4-FFF2-40B4-BE49-F238E27FC236}">
                  <a16:creationId xmlns:a16="http://schemas.microsoft.com/office/drawing/2014/main" id="{EE0DA329-F77C-41A9-9672-EE2BC4B9703A}"/>
                </a:ext>
              </a:extLst>
            </p:cNvPr>
            <p:cNvSpPr/>
            <p:nvPr/>
          </p:nvSpPr>
          <p:spPr>
            <a:xfrm>
              <a:off x="3668840" y="5447620"/>
              <a:ext cx="1605281" cy="45746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Phase est.</a:t>
              </a:r>
              <a:endParaRPr lang="en-US" sz="2400" dirty="0"/>
            </a:p>
          </p:txBody>
        </p:sp>
        <p:sp>
          <p:nvSpPr>
            <p:cNvPr id="99" name="Prostokąt: zaokrąglone rogi 98">
              <a:extLst>
                <a:ext uri="{FF2B5EF4-FFF2-40B4-BE49-F238E27FC236}">
                  <a16:creationId xmlns:a16="http://schemas.microsoft.com/office/drawing/2014/main" id="{7535795C-3C53-4A03-A60B-978CB38B4C2A}"/>
                </a:ext>
              </a:extLst>
            </p:cNvPr>
            <p:cNvSpPr/>
            <p:nvPr/>
          </p:nvSpPr>
          <p:spPr>
            <a:xfrm>
              <a:off x="4577310" y="6053660"/>
              <a:ext cx="2194560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uncomputation</a:t>
              </a:r>
              <a:endParaRPr lang="en-US" sz="2400" dirty="0"/>
            </a:p>
          </p:txBody>
        </p:sp>
        <p:sp>
          <p:nvSpPr>
            <p:cNvPr id="100" name="Prostokąt: zaokrąglone rogi 99">
              <a:extLst>
                <a:ext uri="{FF2B5EF4-FFF2-40B4-BE49-F238E27FC236}">
                  <a16:creationId xmlns:a16="http://schemas.microsoft.com/office/drawing/2014/main" id="{2FCF4B7A-BE25-4D6F-B142-2D9F26EB30C1}"/>
                </a:ext>
              </a:extLst>
            </p:cNvPr>
            <p:cNvSpPr/>
            <p:nvPr/>
          </p:nvSpPr>
          <p:spPr>
            <a:xfrm>
              <a:off x="6076760" y="5460882"/>
              <a:ext cx="1868523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Ph. kick back</a:t>
              </a:r>
              <a:endParaRPr lang="en-US" sz="2400" dirty="0"/>
            </a:p>
          </p:txBody>
        </p:sp>
        <p:cxnSp>
          <p:nvCxnSpPr>
            <p:cNvPr id="21" name="Łącznik prosty ze strzałką 20">
              <a:extLst>
                <a:ext uri="{FF2B5EF4-FFF2-40B4-BE49-F238E27FC236}">
                  <a16:creationId xmlns:a16="http://schemas.microsoft.com/office/drawing/2014/main" id="{C2FCC308-C641-4D9C-9054-8E6B1B2E54EE}"/>
                </a:ext>
              </a:extLst>
            </p:cNvPr>
            <p:cNvCxnSpPr>
              <a:cxnSpLocks/>
              <a:stCxn id="97" idx="3"/>
              <a:endCxn id="71" idx="2"/>
            </p:cNvCxnSpPr>
            <p:nvPr/>
          </p:nvCxnSpPr>
          <p:spPr>
            <a:xfrm flipV="1">
              <a:off x="5274121" y="4758387"/>
              <a:ext cx="401321" cy="311341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Łącznik prosty ze strzałką 20">
              <a:extLst>
                <a:ext uri="{FF2B5EF4-FFF2-40B4-BE49-F238E27FC236}">
                  <a16:creationId xmlns:a16="http://schemas.microsoft.com/office/drawing/2014/main" id="{713BAE6D-C157-47E9-8B42-ADD8ED4C8C3A}"/>
                </a:ext>
              </a:extLst>
            </p:cNvPr>
            <p:cNvCxnSpPr>
              <a:cxnSpLocks/>
              <a:stCxn id="98" idx="3"/>
              <a:endCxn id="71" idx="2"/>
            </p:cNvCxnSpPr>
            <p:nvPr/>
          </p:nvCxnSpPr>
          <p:spPr>
            <a:xfrm flipV="1">
              <a:off x="5274121" y="4758387"/>
              <a:ext cx="401321" cy="917968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Łącznik prosty ze strzałką 20">
              <a:extLst>
                <a:ext uri="{FF2B5EF4-FFF2-40B4-BE49-F238E27FC236}">
                  <a16:creationId xmlns:a16="http://schemas.microsoft.com/office/drawing/2014/main" id="{0AD02E60-0B08-41F7-B876-26FD47143216}"/>
                </a:ext>
              </a:extLst>
            </p:cNvPr>
            <p:cNvCxnSpPr>
              <a:cxnSpLocks/>
              <a:stCxn id="96" idx="1"/>
              <a:endCxn id="71" idx="2"/>
            </p:cNvCxnSpPr>
            <p:nvPr/>
          </p:nvCxnSpPr>
          <p:spPr>
            <a:xfrm rot="10800000">
              <a:off x="5675443" y="4758388"/>
              <a:ext cx="400469" cy="313111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Łącznik prosty ze strzałką 20">
              <a:extLst>
                <a:ext uri="{FF2B5EF4-FFF2-40B4-BE49-F238E27FC236}">
                  <a16:creationId xmlns:a16="http://schemas.microsoft.com/office/drawing/2014/main" id="{EB70AE67-7634-40E2-9080-503FB27019D4}"/>
                </a:ext>
              </a:extLst>
            </p:cNvPr>
            <p:cNvCxnSpPr>
              <a:cxnSpLocks/>
              <a:stCxn id="100" idx="1"/>
              <a:endCxn id="71" idx="2"/>
            </p:cNvCxnSpPr>
            <p:nvPr/>
          </p:nvCxnSpPr>
          <p:spPr>
            <a:xfrm rot="10800000">
              <a:off x="5675442" y="4758388"/>
              <a:ext cx="401318" cy="917967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Łącznik prosty ze strzałką 20">
              <a:extLst>
                <a:ext uri="{FF2B5EF4-FFF2-40B4-BE49-F238E27FC236}">
                  <a16:creationId xmlns:a16="http://schemas.microsoft.com/office/drawing/2014/main" id="{B08B02F7-4099-4A83-8529-9F93EE57AA43}"/>
                </a:ext>
              </a:extLst>
            </p:cNvPr>
            <p:cNvCxnSpPr>
              <a:cxnSpLocks/>
              <a:stCxn id="99" idx="0"/>
              <a:endCxn id="71" idx="2"/>
            </p:cNvCxnSpPr>
            <p:nvPr/>
          </p:nvCxnSpPr>
          <p:spPr>
            <a:xfrm flipV="1">
              <a:off x="5674590" y="4758387"/>
              <a:ext cx="852" cy="129527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8" name="Grupa 187">
            <a:extLst>
              <a:ext uri="{FF2B5EF4-FFF2-40B4-BE49-F238E27FC236}">
                <a16:creationId xmlns:a16="http://schemas.microsoft.com/office/drawing/2014/main" id="{149F5F37-AD7A-4157-A2AB-191FC9A97290}"/>
              </a:ext>
            </a:extLst>
          </p:cNvPr>
          <p:cNvGrpSpPr/>
          <p:nvPr/>
        </p:nvGrpSpPr>
        <p:grpSpPr>
          <a:xfrm>
            <a:off x="3184916" y="1441290"/>
            <a:ext cx="4981049" cy="1208110"/>
            <a:chOff x="3184916" y="1441290"/>
            <a:chExt cx="4981049" cy="1208110"/>
          </a:xfrm>
        </p:grpSpPr>
        <p:sp>
          <p:nvSpPr>
            <p:cNvPr id="118" name="Prostokąt: zaokrąglone rogi 117">
              <a:extLst>
                <a:ext uri="{FF2B5EF4-FFF2-40B4-BE49-F238E27FC236}">
                  <a16:creationId xmlns:a16="http://schemas.microsoft.com/office/drawing/2014/main" id="{CCCE13CB-BF45-4577-935E-B158E24F16D1}"/>
                </a:ext>
              </a:extLst>
            </p:cNvPr>
            <p:cNvSpPr/>
            <p:nvPr/>
          </p:nvSpPr>
          <p:spPr>
            <a:xfrm>
              <a:off x="3184916" y="2034568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Superposition</a:t>
              </a:r>
              <a:endParaRPr lang="en-US" sz="2400" dirty="0"/>
            </a:p>
          </p:txBody>
        </p:sp>
        <p:sp>
          <p:nvSpPr>
            <p:cNvPr id="119" name="Prostokąt: zaokrąglone rogi 118">
              <a:extLst>
                <a:ext uri="{FF2B5EF4-FFF2-40B4-BE49-F238E27FC236}">
                  <a16:creationId xmlns:a16="http://schemas.microsoft.com/office/drawing/2014/main" id="{1E8121FF-B198-44E6-B7C2-E668DA8DF7B2}"/>
                </a:ext>
              </a:extLst>
            </p:cNvPr>
            <p:cNvSpPr/>
            <p:nvPr/>
          </p:nvSpPr>
          <p:spPr>
            <a:xfrm>
              <a:off x="6076760" y="2034568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Entanglement</a:t>
              </a:r>
              <a:endParaRPr lang="en-US" sz="2400" dirty="0"/>
            </a:p>
          </p:txBody>
        </p:sp>
        <p:sp>
          <p:nvSpPr>
            <p:cNvPr id="120" name="Prostokąt: zaokrąglone rogi 119">
              <a:extLst>
                <a:ext uri="{FF2B5EF4-FFF2-40B4-BE49-F238E27FC236}">
                  <a16:creationId xmlns:a16="http://schemas.microsoft.com/office/drawing/2014/main" id="{96BC7A47-CDDE-44A6-984D-457832BA746C}"/>
                </a:ext>
              </a:extLst>
            </p:cNvPr>
            <p:cNvSpPr/>
            <p:nvPr/>
          </p:nvSpPr>
          <p:spPr>
            <a:xfrm>
              <a:off x="4630839" y="1441290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Interference</a:t>
              </a:r>
              <a:endParaRPr lang="en-US" sz="2400" dirty="0"/>
            </a:p>
          </p:txBody>
        </p:sp>
        <p:cxnSp>
          <p:nvCxnSpPr>
            <p:cNvPr id="129" name="Łącznik prosty ze strzałką 20">
              <a:extLst>
                <a:ext uri="{FF2B5EF4-FFF2-40B4-BE49-F238E27FC236}">
                  <a16:creationId xmlns:a16="http://schemas.microsoft.com/office/drawing/2014/main" id="{B9E76E0A-C233-476D-9C11-D4E442711B2C}"/>
                </a:ext>
              </a:extLst>
            </p:cNvPr>
            <p:cNvCxnSpPr>
              <a:cxnSpLocks/>
              <a:stCxn id="120" idx="2"/>
              <a:endCxn id="66" idx="0"/>
            </p:cNvCxnSpPr>
            <p:nvPr/>
          </p:nvCxnSpPr>
          <p:spPr>
            <a:xfrm>
              <a:off x="5675442" y="1872234"/>
              <a:ext cx="0" cy="77716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Łącznik prosty ze strzałką 20">
              <a:extLst>
                <a:ext uri="{FF2B5EF4-FFF2-40B4-BE49-F238E27FC236}">
                  <a16:creationId xmlns:a16="http://schemas.microsoft.com/office/drawing/2014/main" id="{31799C6B-E5D3-42E9-92E0-6FB74DF1AC71}"/>
                </a:ext>
              </a:extLst>
            </p:cNvPr>
            <p:cNvCxnSpPr>
              <a:cxnSpLocks/>
              <a:stCxn id="118" idx="3"/>
              <a:endCxn id="66" idx="0"/>
            </p:cNvCxnSpPr>
            <p:nvPr/>
          </p:nvCxnSpPr>
          <p:spPr>
            <a:xfrm>
              <a:off x="5274121" y="2250040"/>
              <a:ext cx="401321" cy="399360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Łącznik prosty ze strzałką 20">
              <a:extLst>
                <a:ext uri="{FF2B5EF4-FFF2-40B4-BE49-F238E27FC236}">
                  <a16:creationId xmlns:a16="http://schemas.microsoft.com/office/drawing/2014/main" id="{DB9517C1-260B-4981-9909-537D8A4E3BEE}"/>
                </a:ext>
              </a:extLst>
            </p:cNvPr>
            <p:cNvCxnSpPr>
              <a:cxnSpLocks/>
              <a:stCxn id="119" idx="1"/>
              <a:endCxn id="66" idx="0"/>
            </p:cNvCxnSpPr>
            <p:nvPr/>
          </p:nvCxnSpPr>
          <p:spPr>
            <a:xfrm rot="10800000" flipV="1">
              <a:off x="5675442" y="2250040"/>
              <a:ext cx="401318" cy="399360"/>
            </a:xfrm>
            <a:prstGeom prst="bentConnector2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4" name="Tytuł 1">
            <a:extLst>
              <a:ext uri="{FF2B5EF4-FFF2-40B4-BE49-F238E27FC236}">
                <a16:creationId xmlns:a16="http://schemas.microsoft.com/office/drawing/2014/main" id="{C4DC54CA-F1F4-4C36-8F30-FAF90BE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Deterministic</a:t>
            </a:r>
            <a:r>
              <a:rPr lang="pl-PL" sz="5200" dirty="0">
                <a:solidFill>
                  <a:srgbClr val="FFFFFF"/>
                </a:solidFill>
              </a:rPr>
              <a:t> QC</a:t>
            </a:r>
            <a:endParaRPr lang="en-US" sz="5200" dirty="0">
              <a:solidFill>
                <a:srgbClr val="FFFFFF"/>
              </a:solidFill>
            </a:endParaRPr>
          </a:p>
        </p:txBody>
      </p:sp>
      <p:cxnSp>
        <p:nvCxnSpPr>
          <p:cNvPr id="185" name="Łącznik prosty 184">
            <a:extLst>
              <a:ext uri="{FF2B5EF4-FFF2-40B4-BE49-F238E27FC236}">
                <a16:creationId xmlns:a16="http://schemas.microsoft.com/office/drawing/2014/main" id="{D7D94224-F2E4-4BB2-92A1-31DABEEE5C62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1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upa 278">
            <a:extLst>
              <a:ext uri="{FF2B5EF4-FFF2-40B4-BE49-F238E27FC236}">
                <a16:creationId xmlns:a16="http://schemas.microsoft.com/office/drawing/2014/main" id="{426C328B-62E2-440A-AA7E-73F6CC2B1B23}"/>
              </a:ext>
            </a:extLst>
          </p:cNvPr>
          <p:cNvGrpSpPr/>
          <p:nvPr/>
        </p:nvGrpSpPr>
        <p:grpSpPr>
          <a:xfrm>
            <a:off x="2867787" y="4818138"/>
            <a:ext cx="4301620" cy="1629140"/>
            <a:chOff x="2867787" y="4818138"/>
            <a:chExt cx="4301620" cy="1629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Prostokąt: zaokrąglone rogi 273">
                  <a:extLst>
                    <a:ext uri="{FF2B5EF4-FFF2-40B4-BE49-F238E27FC236}">
                      <a16:creationId xmlns:a16="http://schemas.microsoft.com/office/drawing/2014/main" id="{9BD21406-F582-4C2F-A690-EB49E2193820}"/>
                    </a:ext>
                  </a:extLst>
                </p:cNvPr>
                <p:cNvSpPr/>
                <p:nvPr/>
              </p:nvSpPr>
              <p:spPr>
                <a:xfrm>
                  <a:off x="5300035" y="4818701"/>
                  <a:ext cx="1869372" cy="430943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𝑄𝐹𝑇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4" name="Prostokąt: zaokrąglone rogi 273">
                  <a:extLst>
                    <a:ext uri="{FF2B5EF4-FFF2-40B4-BE49-F238E27FC236}">
                      <a16:creationId xmlns:a16="http://schemas.microsoft.com/office/drawing/2014/main" id="{9BD21406-F582-4C2F-A690-EB49E2193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035" y="4818701"/>
                  <a:ext cx="1869372" cy="430943"/>
                </a:xfrm>
                <a:prstGeom prst="roundRect">
                  <a:avLst/>
                </a:prstGeom>
                <a:blipFill>
                  <a:blip r:embed="rId2"/>
                  <a:stretch>
                    <a:fillRect b="-1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5" name="Prostokąt: zaokrąglone rogi 274">
              <a:extLst>
                <a:ext uri="{FF2B5EF4-FFF2-40B4-BE49-F238E27FC236}">
                  <a16:creationId xmlns:a16="http://schemas.microsoft.com/office/drawing/2014/main" id="{0166B39F-BDBA-449C-9EA3-6A3E984E8BC0}"/>
                </a:ext>
              </a:extLst>
            </p:cNvPr>
            <p:cNvSpPr/>
            <p:nvPr/>
          </p:nvSpPr>
          <p:spPr>
            <a:xfrm>
              <a:off x="2867787" y="4818138"/>
              <a:ext cx="1605281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Oracle</a:t>
              </a:r>
              <a:endParaRPr lang="en-US" sz="2400" dirty="0"/>
            </a:p>
          </p:txBody>
        </p:sp>
        <p:sp>
          <p:nvSpPr>
            <p:cNvPr id="276" name="Prostokąt: zaokrąglone rogi 275">
              <a:extLst>
                <a:ext uri="{FF2B5EF4-FFF2-40B4-BE49-F238E27FC236}">
                  <a16:creationId xmlns:a16="http://schemas.microsoft.com/office/drawing/2014/main" id="{70A8D439-635D-4C1E-B88D-7EF781C2BCBF}"/>
                </a:ext>
              </a:extLst>
            </p:cNvPr>
            <p:cNvSpPr/>
            <p:nvPr/>
          </p:nvSpPr>
          <p:spPr>
            <a:xfrm>
              <a:off x="2872677" y="5409533"/>
              <a:ext cx="1605281" cy="45746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Phase est.</a:t>
              </a:r>
              <a:endParaRPr lang="en-US" sz="2400" dirty="0"/>
            </a:p>
          </p:txBody>
        </p:sp>
        <p:sp>
          <p:nvSpPr>
            <p:cNvPr id="277" name="Prostokąt: zaokrąglone rogi 276">
              <a:extLst>
                <a:ext uri="{FF2B5EF4-FFF2-40B4-BE49-F238E27FC236}">
                  <a16:creationId xmlns:a16="http://schemas.microsoft.com/office/drawing/2014/main" id="{F01D699D-0203-4303-8601-EE2946235FA8}"/>
                </a:ext>
              </a:extLst>
            </p:cNvPr>
            <p:cNvSpPr/>
            <p:nvPr/>
          </p:nvSpPr>
          <p:spPr>
            <a:xfrm>
              <a:off x="3801434" y="6022941"/>
              <a:ext cx="2194560" cy="42433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uncomputation</a:t>
              </a:r>
              <a:endParaRPr lang="en-US" sz="2400" dirty="0"/>
            </a:p>
          </p:txBody>
        </p:sp>
        <p:sp>
          <p:nvSpPr>
            <p:cNvPr id="278" name="Prostokąt: zaokrąglone rogi 277">
              <a:extLst>
                <a:ext uri="{FF2B5EF4-FFF2-40B4-BE49-F238E27FC236}">
                  <a16:creationId xmlns:a16="http://schemas.microsoft.com/office/drawing/2014/main" id="{42C634BE-4A79-4D0B-9927-AB0E78ADCC9F}"/>
                </a:ext>
              </a:extLst>
            </p:cNvPr>
            <p:cNvSpPr/>
            <p:nvPr/>
          </p:nvSpPr>
          <p:spPr>
            <a:xfrm>
              <a:off x="5300884" y="5423557"/>
              <a:ext cx="1868523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Ph. kick back</a:t>
              </a:r>
              <a:endParaRPr lang="en-US" sz="2400" dirty="0"/>
            </a:p>
          </p:txBody>
        </p:sp>
      </p:grpSp>
      <p:grpSp>
        <p:nvGrpSpPr>
          <p:cNvPr id="284" name="Grupa 283">
            <a:extLst>
              <a:ext uri="{FF2B5EF4-FFF2-40B4-BE49-F238E27FC236}">
                <a16:creationId xmlns:a16="http://schemas.microsoft.com/office/drawing/2014/main" id="{89CC9C22-8CBF-457B-9E34-1DECF2666550}"/>
              </a:ext>
            </a:extLst>
          </p:cNvPr>
          <p:cNvGrpSpPr/>
          <p:nvPr/>
        </p:nvGrpSpPr>
        <p:grpSpPr>
          <a:xfrm>
            <a:off x="2373441" y="4814195"/>
            <a:ext cx="5122781" cy="1639691"/>
            <a:chOff x="2373441" y="4814195"/>
            <a:chExt cx="5122781" cy="1639691"/>
          </a:xfrm>
        </p:grpSpPr>
        <p:sp>
          <p:nvSpPr>
            <p:cNvPr id="78" name="Prostokąt: zaokrąglone rogi 77">
              <a:extLst>
                <a:ext uri="{FF2B5EF4-FFF2-40B4-BE49-F238E27FC236}">
                  <a16:creationId xmlns:a16="http://schemas.microsoft.com/office/drawing/2014/main" id="{A4373017-5A55-40EF-AA1E-1C128B0B80DC}"/>
                </a:ext>
              </a:extLst>
            </p:cNvPr>
            <p:cNvSpPr/>
            <p:nvPr/>
          </p:nvSpPr>
          <p:spPr>
            <a:xfrm>
              <a:off x="5296299" y="5420821"/>
              <a:ext cx="2191152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ordering</a:t>
              </a:r>
              <a:r>
                <a:rPr lang="pl-PL" sz="2400" dirty="0"/>
                <a:t> </a:t>
              </a:r>
              <a:r>
                <a:rPr lang="pl-PL" sz="2400" dirty="0" err="1"/>
                <a:t>coords</a:t>
              </a:r>
              <a:endParaRPr lang="en-US" sz="2400" dirty="0"/>
            </a:p>
          </p:txBody>
        </p:sp>
        <p:grpSp>
          <p:nvGrpSpPr>
            <p:cNvPr id="283" name="Grupa 282">
              <a:extLst>
                <a:ext uri="{FF2B5EF4-FFF2-40B4-BE49-F238E27FC236}">
                  <a16:creationId xmlns:a16="http://schemas.microsoft.com/office/drawing/2014/main" id="{008CB11A-4F6F-489A-97DD-BA198A567C37}"/>
                </a:ext>
              </a:extLst>
            </p:cNvPr>
            <p:cNvGrpSpPr/>
            <p:nvPr/>
          </p:nvGrpSpPr>
          <p:grpSpPr>
            <a:xfrm>
              <a:off x="2373441" y="4814195"/>
              <a:ext cx="5122781" cy="1639691"/>
              <a:chOff x="2373441" y="4814195"/>
              <a:chExt cx="5122781" cy="1639691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D3ABC996-AFB3-44B2-8741-81661AD584E8}"/>
                  </a:ext>
                </a:extLst>
              </p:cNvPr>
              <p:cNvSpPr/>
              <p:nvPr/>
            </p:nvSpPr>
            <p:spPr>
              <a:xfrm>
                <a:off x="5296299" y="4814196"/>
                <a:ext cx="2199923" cy="43094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 err="1"/>
                  <a:t>constants</a:t>
                </a:r>
                <a:r>
                  <a:rPr lang="pl-PL" sz="2400" dirty="0"/>
                  <a:t> </a:t>
                </a:r>
                <a:r>
                  <a:rPr lang="pl-PL" sz="2400" dirty="0" err="1"/>
                  <a:t>fixing</a:t>
                </a:r>
                <a:r>
                  <a:rPr lang="pl-PL" sz="2400" dirty="0"/>
                  <a:t> </a:t>
                </a:r>
                <a:endParaRPr lang="en-US" sz="2400" dirty="0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7A284D02-119E-4E96-88D5-82932972360F}"/>
                  </a:ext>
                </a:extLst>
              </p:cNvPr>
              <p:cNvSpPr/>
              <p:nvPr/>
            </p:nvSpPr>
            <p:spPr>
              <a:xfrm>
                <a:off x="2373441" y="4814195"/>
                <a:ext cx="2096523" cy="43094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 err="1"/>
                  <a:t>forging</a:t>
                </a:r>
                <a:r>
                  <a:rPr lang="pl-PL" sz="2400" dirty="0"/>
                  <a:t> prob.</a:t>
                </a:r>
                <a:endParaRPr lang="en-US" sz="2400" dirty="0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3C90B41A-0217-410A-B76A-07D08FF1C195}"/>
                  </a:ext>
                </a:extLst>
              </p:cNvPr>
              <p:cNvSpPr/>
              <p:nvPr/>
            </p:nvSpPr>
            <p:spPr>
              <a:xfrm>
                <a:off x="2380758" y="5407559"/>
                <a:ext cx="2089205" cy="45746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/>
                  <a:t>data encoding</a:t>
                </a:r>
                <a:endParaRPr lang="en-US" sz="2400" dirty="0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0BD08967-07C7-4A48-A759-06572DFED6E6}"/>
                  </a:ext>
                </a:extLst>
              </p:cNvPr>
              <p:cNvSpPr/>
              <p:nvPr/>
            </p:nvSpPr>
            <p:spPr>
              <a:xfrm>
                <a:off x="3282935" y="6022942"/>
                <a:ext cx="3214250" cy="43094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/>
                  <a:t>phase extraction</a:t>
                </a:r>
                <a:endParaRPr lang="en-US" sz="2400" dirty="0"/>
              </a:p>
            </p:txBody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ED17976-7FBB-4140-BD6A-A9687E06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Quantum Sampling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6253BAF-9471-41EA-8583-CA519D505FF2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98A70DF-48EF-4166-9233-7222B7007363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Prostokąt 50">
            <a:extLst>
              <a:ext uri="{FF2B5EF4-FFF2-40B4-BE49-F238E27FC236}">
                <a16:creationId xmlns:a16="http://schemas.microsoft.com/office/drawing/2014/main" id="{8A23490A-996C-440E-A8C6-FDB2235180E1}"/>
              </a:ext>
            </a:extLst>
          </p:cNvPr>
          <p:cNvSpPr/>
          <p:nvPr/>
        </p:nvSpPr>
        <p:spPr>
          <a:xfrm>
            <a:off x="3269078" y="2466706"/>
            <a:ext cx="3241964" cy="13793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endParaRPr lang="en-US" sz="1600" dirty="0"/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1D8B48AB-78CF-4FA6-BD51-CE7194CBFD36}"/>
              </a:ext>
            </a:extLst>
          </p:cNvPr>
          <p:cNvGrpSpPr/>
          <p:nvPr/>
        </p:nvGrpSpPr>
        <p:grpSpPr>
          <a:xfrm>
            <a:off x="768162" y="3439680"/>
            <a:ext cx="1605280" cy="1219200"/>
            <a:chOff x="685801" y="2065867"/>
            <a:chExt cx="1605280" cy="1219200"/>
          </a:xfrm>
        </p:grpSpPr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F5D0538E-2DC2-420C-B8D3-E588A3B9709C}"/>
                </a:ext>
              </a:extLst>
            </p:cNvPr>
            <p:cNvSpPr/>
            <p:nvPr/>
          </p:nvSpPr>
          <p:spPr>
            <a:xfrm>
              <a:off x="68580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initialization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Prostokąt: zaokrąglone rogi 53">
                  <a:extLst>
                    <a:ext uri="{FF2B5EF4-FFF2-40B4-BE49-F238E27FC236}">
                      <a16:creationId xmlns:a16="http://schemas.microsoft.com/office/drawing/2014/main" id="{025C04EF-03B8-43C5-9AAF-D3621D9A7417}"/>
                    </a:ext>
                  </a:extLst>
                </p:cNvPr>
                <p:cNvSpPr/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Prostokąt: zaokrąglone rogi 53">
                  <a:extLst>
                    <a:ext uri="{FF2B5EF4-FFF2-40B4-BE49-F238E27FC236}">
                      <a16:creationId xmlns:a16="http://schemas.microsoft.com/office/drawing/2014/main" id="{025C04EF-03B8-43C5-9AAF-D3621D9A74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945318C3-2CA5-486E-A454-DBBFD1B72765}"/>
              </a:ext>
            </a:extLst>
          </p:cNvPr>
          <p:cNvGrpSpPr/>
          <p:nvPr/>
        </p:nvGrpSpPr>
        <p:grpSpPr>
          <a:xfrm>
            <a:off x="3269077" y="3760297"/>
            <a:ext cx="3241965" cy="906042"/>
            <a:chOff x="3571241" y="2379025"/>
            <a:chExt cx="1605280" cy="906042"/>
          </a:xfrm>
        </p:grpSpPr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A3418AFF-DEC5-4166-AE20-486CDAC79896}"/>
                </a:ext>
              </a:extLst>
            </p:cNvPr>
            <p:cNvSpPr/>
            <p:nvPr/>
          </p:nvSpPr>
          <p:spPr>
            <a:xfrm>
              <a:off x="357124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evolution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Prostokąt: zaokrąglone rogi 56">
                  <a:extLst>
                    <a:ext uri="{FF2B5EF4-FFF2-40B4-BE49-F238E27FC236}">
                      <a16:creationId xmlns:a16="http://schemas.microsoft.com/office/drawing/2014/main" id="{7BF49226-04B2-41ED-BEAB-F782018DBCD4}"/>
                    </a:ext>
                  </a:extLst>
                </p:cNvPr>
                <p:cNvSpPr/>
                <p:nvPr/>
              </p:nvSpPr>
              <p:spPr>
                <a:xfrm>
                  <a:off x="3571241" y="2379025"/>
                  <a:ext cx="1605280" cy="507433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l-PL" sz="28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d>
                                      <m:dPr>
                                        <m:ctrlP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2800" b="0" i="0" smtClean="0">
                                            <a:latin typeface="Cambria Math" panose="02040503050406030204" pitchFamily="18" charset="0"/>
                                          </a:rPr>
                                          <m:t>NRS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800" b="0" i="0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7" name="Prostokąt: zaokrąglone rogi 56">
                  <a:extLst>
                    <a:ext uri="{FF2B5EF4-FFF2-40B4-BE49-F238E27FC236}">
                      <a16:creationId xmlns:a16="http://schemas.microsoft.com/office/drawing/2014/main" id="{7BF49226-04B2-41ED-BEAB-F782018DBC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241" y="2379025"/>
                  <a:ext cx="1605280" cy="50743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C078A2BC-5567-4304-BFA2-A63DE80101BE}"/>
              </a:ext>
            </a:extLst>
          </p:cNvPr>
          <p:cNvGrpSpPr/>
          <p:nvPr/>
        </p:nvGrpSpPr>
        <p:grpSpPr>
          <a:xfrm>
            <a:off x="7480300" y="2571566"/>
            <a:ext cx="1074808" cy="2087314"/>
            <a:chOff x="6982376" y="2695711"/>
            <a:chExt cx="1074808" cy="2087314"/>
          </a:xfrm>
        </p:grpSpPr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059D68F1-1193-4167-93A4-7206514893E3}"/>
                </a:ext>
              </a:extLst>
            </p:cNvPr>
            <p:cNvGrpSpPr/>
            <p:nvPr/>
          </p:nvGrpSpPr>
          <p:grpSpPr>
            <a:xfrm>
              <a:off x="6982376" y="2695711"/>
              <a:ext cx="1074808" cy="2087314"/>
              <a:chOff x="6982376" y="2695711"/>
              <a:chExt cx="1074808" cy="2087314"/>
            </a:xfrm>
          </p:grpSpPr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C7578534-4E31-4534-943E-F844956D93DE}"/>
                  </a:ext>
                </a:extLst>
              </p:cNvPr>
              <p:cNvSpPr/>
              <p:nvPr/>
            </p:nvSpPr>
            <p:spPr>
              <a:xfrm>
                <a:off x="6982376" y="2695711"/>
                <a:ext cx="1074807" cy="119898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lang="pl-PL" dirty="0" err="1"/>
                  <a:t>Meas</a:t>
                </a:r>
                <a:r>
                  <a:rPr lang="pl-PL" dirty="0"/>
                  <a:t>.</a:t>
                </a:r>
              </a:p>
              <a:p>
                <a:pPr algn="ctr"/>
                <a:r>
                  <a:rPr lang="pl-PL" dirty="0" err="1"/>
                  <a:t>basis</a:t>
                </a:r>
                <a:endParaRPr lang="en-US" dirty="0"/>
              </a:p>
            </p:txBody>
          </p:sp>
          <p:grpSp>
            <p:nvGrpSpPr>
              <p:cNvPr id="62" name="Grupa 61">
                <a:extLst>
                  <a:ext uri="{FF2B5EF4-FFF2-40B4-BE49-F238E27FC236}">
                    <a16:creationId xmlns:a16="http://schemas.microsoft.com/office/drawing/2014/main" id="{AFCA7E5C-75B9-4075-8DF2-A41E5D798311}"/>
                  </a:ext>
                </a:extLst>
              </p:cNvPr>
              <p:cNvGrpSpPr/>
              <p:nvPr/>
            </p:nvGrpSpPr>
            <p:grpSpPr>
              <a:xfrm>
                <a:off x="6982376" y="3563825"/>
                <a:ext cx="1074808" cy="1219200"/>
                <a:chOff x="3853558" y="2065867"/>
                <a:chExt cx="1074808" cy="1219200"/>
              </a:xfrm>
            </p:grpSpPr>
            <p:sp>
              <p:nvSpPr>
                <p:cNvPr id="63" name="Prostokąt 62">
                  <a:extLst>
                    <a:ext uri="{FF2B5EF4-FFF2-40B4-BE49-F238E27FC236}">
                      <a16:creationId xmlns:a16="http://schemas.microsoft.com/office/drawing/2014/main" id="{47F9F777-417A-46B7-96AD-B57AE329FC7C}"/>
                    </a:ext>
                  </a:extLst>
                </p:cNvPr>
                <p:cNvSpPr/>
                <p:nvPr/>
              </p:nvSpPr>
              <p:spPr>
                <a:xfrm>
                  <a:off x="3853559" y="2472267"/>
                  <a:ext cx="1074807" cy="8128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r>
                    <a:rPr lang="pl-PL" dirty="0" err="1"/>
                    <a:t>measure</a:t>
                  </a:r>
                  <a:endParaRPr lang="en-US" dirty="0"/>
                </a:p>
              </p:txBody>
            </p:sp>
            <p:sp>
              <p:nvSpPr>
                <p:cNvPr id="64" name="Prostokąt: zaokrąglone rogi 63">
                  <a:extLst>
                    <a:ext uri="{FF2B5EF4-FFF2-40B4-BE49-F238E27FC236}">
                      <a16:creationId xmlns:a16="http://schemas.microsoft.com/office/drawing/2014/main" id="{982D59E3-AD13-4877-B7C8-824DE0CAB704}"/>
                    </a:ext>
                  </a:extLst>
                </p:cNvPr>
                <p:cNvSpPr/>
                <p:nvPr/>
              </p:nvSpPr>
              <p:spPr>
                <a:xfrm>
                  <a:off x="3853558" y="2065867"/>
                  <a:ext cx="1074808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</p:grpSp>
        </p:grpSp>
        <p:pic>
          <p:nvPicPr>
            <p:cNvPr id="60" name="Obraz 59">
              <a:extLst>
                <a:ext uri="{FF2B5EF4-FFF2-40B4-BE49-F238E27FC236}">
                  <a16:creationId xmlns:a16="http://schemas.microsoft.com/office/drawing/2014/main" id="{CE69DBCB-56C1-47DA-A898-955617543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3316" y="3714874"/>
              <a:ext cx="508461" cy="510701"/>
            </a:xfrm>
            <a:prstGeom prst="rect">
              <a:avLst/>
            </a:prstGeom>
          </p:spPr>
        </p:pic>
      </p:grp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4CE15525-F0F8-46A4-8D41-D1E13A1BAB5C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2373441" y="3846080"/>
            <a:ext cx="90949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id="{6DC44A7A-A204-47BC-BA42-048BA680A7B0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6511042" y="3846080"/>
            <a:ext cx="969258" cy="745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20">
            <a:extLst>
              <a:ext uri="{FF2B5EF4-FFF2-40B4-BE49-F238E27FC236}">
                <a16:creationId xmlns:a16="http://schemas.microsoft.com/office/drawing/2014/main" id="{0DF0A27F-FB69-4A5E-AFDB-F203D756B274}"/>
              </a:ext>
            </a:extLst>
          </p:cNvPr>
          <p:cNvCxnSpPr>
            <a:cxnSpLocks/>
            <a:stCxn id="75" idx="3"/>
            <a:endCxn id="56" idx="2"/>
          </p:cNvCxnSpPr>
          <p:nvPr/>
        </p:nvCxnSpPr>
        <p:spPr>
          <a:xfrm flipV="1">
            <a:off x="4469964" y="4666339"/>
            <a:ext cx="420096" cy="363328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Łącznik prosty ze strzałką 20">
            <a:extLst>
              <a:ext uri="{FF2B5EF4-FFF2-40B4-BE49-F238E27FC236}">
                <a16:creationId xmlns:a16="http://schemas.microsoft.com/office/drawing/2014/main" id="{377D2FF3-F83A-441F-8C20-3222F22A9343}"/>
              </a:ext>
            </a:extLst>
          </p:cNvPr>
          <p:cNvCxnSpPr>
            <a:cxnSpLocks/>
            <a:stCxn id="76" idx="3"/>
            <a:endCxn id="56" idx="2"/>
          </p:cNvCxnSpPr>
          <p:nvPr/>
        </p:nvCxnSpPr>
        <p:spPr>
          <a:xfrm flipV="1">
            <a:off x="4469963" y="4666339"/>
            <a:ext cx="420097" cy="969955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Łącznik prosty ze strzałką 20">
            <a:extLst>
              <a:ext uri="{FF2B5EF4-FFF2-40B4-BE49-F238E27FC236}">
                <a16:creationId xmlns:a16="http://schemas.microsoft.com/office/drawing/2014/main" id="{9835084F-75CF-49E2-851E-070A76CDAE19}"/>
              </a:ext>
            </a:extLst>
          </p:cNvPr>
          <p:cNvCxnSpPr>
            <a:cxnSpLocks/>
            <a:stCxn id="74" idx="1"/>
            <a:endCxn id="56" idx="2"/>
          </p:cNvCxnSpPr>
          <p:nvPr/>
        </p:nvCxnSpPr>
        <p:spPr>
          <a:xfrm rot="10800000">
            <a:off x="4890061" y="4666340"/>
            <a:ext cx="406239" cy="36332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Łącznik prosty ze strzałką 20">
            <a:extLst>
              <a:ext uri="{FF2B5EF4-FFF2-40B4-BE49-F238E27FC236}">
                <a16:creationId xmlns:a16="http://schemas.microsoft.com/office/drawing/2014/main" id="{CE345A3D-86A8-44BA-B548-FA61CDDF59EA}"/>
              </a:ext>
            </a:extLst>
          </p:cNvPr>
          <p:cNvCxnSpPr>
            <a:cxnSpLocks/>
            <a:stCxn id="78" idx="1"/>
            <a:endCxn id="56" idx="2"/>
          </p:cNvCxnSpPr>
          <p:nvPr/>
        </p:nvCxnSpPr>
        <p:spPr>
          <a:xfrm rot="10800000">
            <a:off x="4890061" y="4666339"/>
            <a:ext cx="406239" cy="96995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Łącznik prosty ze strzałką 20">
            <a:extLst>
              <a:ext uri="{FF2B5EF4-FFF2-40B4-BE49-F238E27FC236}">
                <a16:creationId xmlns:a16="http://schemas.microsoft.com/office/drawing/2014/main" id="{3CB4977D-045D-4D13-B8A2-3819CF314365}"/>
              </a:ext>
            </a:extLst>
          </p:cNvPr>
          <p:cNvCxnSpPr>
            <a:cxnSpLocks/>
            <a:stCxn id="77" idx="0"/>
            <a:endCxn id="56" idx="2"/>
          </p:cNvCxnSpPr>
          <p:nvPr/>
        </p:nvCxnSpPr>
        <p:spPr>
          <a:xfrm flipV="1">
            <a:off x="4890060" y="4666339"/>
            <a:ext cx="0" cy="135660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5" name="Prostokąt: zaokrąglone rogi 84">
            <a:extLst>
              <a:ext uri="{FF2B5EF4-FFF2-40B4-BE49-F238E27FC236}">
                <a16:creationId xmlns:a16="http://schemas.microsoft.com/office/drawing/2014/main" id="{7F2C9ABD-CDA5-412C-B1F3-96D46815ECD7}"/>
              </a:ext>
            </a:extLst>
          </p:cNvPr>
          <p:cNvSpPr/>
          <p:nvPr/>
        </p:nvSpPr>
        <p:spPr>
          <a:xfrm>
            <a:off x="2380758" y="1942520"/>
            <a:ext cx="2089205" cy="430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Superposition</a:t>
            </a:r>
            <a:endParaRPr lang="en-US" sz="2400" dirty="0"/>
          </a:p>
        </p:txBody>
      </p:sp>
      <p:sp>
        <p:nvSpPr>
          <p:cNvPr id="86" name="Prostokąt: zaokrąglone rogi 85">
            <a:extLst>
              <a:ext uri="{FF2B5EF4-FFF2-40B4-BE49-F238E27FC236}">
                <a16:creationId xmlns:a16="http://schemas.microsoft.com/office/drawing/2014/main" id="{450B49DF-281E-43C8-8C6F-87811AB26C9E}"/>
              </a:ext>
            </a:extLst>
          </p:cNvPr>
          <p:cNvSpPr/>
          <p:nvPr/>
        </p:nvSpPr>
        <p:spPr>
          <a:xfrm>
            <a:off x="5272602" y="1942520"/>
            <a:ext cx="2089205" cy="430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/>
              <a:t>Entanglement</a:t>
            </a:r>
            <a:endParaRPr lang="en-US" sz="2400" dirty="0"/>
          </a:p>
        </p:txBody>
      </p:sp>
      <p:sp>
        <p:nvSpPr>
          <p:cNvPr id="87" name="Prostokąt: zaokrąglone rogi 86">
            <a:extLst>
              <a:ext uri="{FF2B5EF4-FFF2-40B4-BE49-F238E27FC236}">
                <a16:creationId xmlns:a16="http://schemas.microsoft.com/office/drawing/2014/main" id="{BB283246-518F-4C04-B023-B152B3EB49F2}"/>
              </a:ext>
            </a:extLst>
          </p:cNvPr>
          <p:cNvSpPr/>
          <p:nvPr/>
        </p:nvSpPr>
        <p:spPr>
          <a:xfrm>
            <a:off x="3845457" y="1333188"/>
            <a:ext cx="2089205" cy="430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/>
              <a:t>Interference</a:t>
            </a:r>
            <a:endParaRPr lang="en-US" sz="2400" dirty="0"/>
          </a:p>
        </p:txBody>
      </p:sp>
      <p:cxnSp>
        <p:nvCxnSpPr>
          <p:cNvPr id="88" name="Łącznik prosty ze strzałką 20">
            <a:extLst>
              <a:ext uri="{FF2B5EF4-FFF2-40B4-BE49-F238E27FC236}">
                <a16:creationId xmlns:a16="http://schemas.microsoft.com/office/drawing/2014/main" id="{2E5B1262-6550-4C14-A7E5-338A41922BAC}"/>
              </a:ext>
            </a:extLst>
          </p:cNvPr>
          <p:cNvCxnSpPr>
            <a:cxnSpLocks/>
            <a:stCxn id="87" idx="2"/>
            <a:endCxn id="51" idx="0"/>
          </p:cNvCxnSpPr>
          <p:nvPr/>
        </p:nvCxnSpPr>
        <p:spPr>
          <a:xfrm>
            <a:off x="4890060" y="1764132"/>
            <a:ext cx="0" cy="70257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Łącznik prosty ze strzałką 20">
            <a:extLst>
              <a:ext uri="{FF2B5EF4-FFF2-40B4-BE49-F238E27FC236}">
                <a16:creationId xmlns:a16="http://schemas.microsoft.com/office/drawing/2014/main" id="{49F0161B-125A-4A78-A27F-568A209D654E}"/>
              </a:ext>
            </a:extLst>
          </p:cNvPr>
          <p:cNvCxnSpPr>
            <a:cxnSpLocks/>
            <a:stCxn id="85" idx="3"/>
            <a:endCxn id="51" idx="0"/>
          </p:cNvCxnSpPr>
          <p:nvPr/>
        </p:nvCxnSpPr>
        <p:spPr>
          <a:xfrm>
            <a:off x="4469963" y="2157992"/>
            <a:ext cx="420097" cy="30871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Łącznik prosty ze strzałką 20">
            <a:extLst>
              <a:ext uri="{FF2B5EF4-FFF2-40B4-BE49-F238E27FC236}">
                <a16:creationId xmlns:a16="http://schemas.microsoft.com/office/drawing/2014/main" id="{BD300782-3CFC-4F4B-9742-7716FA85ADE8}"/>
              </a:ext>
            </a:extLst>
          </p:cNvPr>
          <p:cNvCxnSpPr>
            <a:cxnSpLocks/>
            <a:stCxn id="86" idx="1"/>
            <a:endCxn id="51" idx="0"/>
          </p:cNvCxnSpPr>
          <p:nvPr/>
        </p:nvCxnSpPr>
        <p:spPr>
          <a:xfrm rot="10800000" flipV="1">
            <a:off x="4890060" y="2157992"/>
            <a:ext cx="382542" cy="30871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91" name="Grupa 290">
            <a:extLst>
              <a:ext uri="{FF2B5EF4-FFF2-40B4-BE49-F238E27FC236}">
                <a16:creationId xmlns:a16="http://schemas.microsoft.com/office/drawing/2014/main" id="{A020EF41-B8AD-43EA-8D97-5E3EF78EFD9A}"/>
              </a:ext>
            </a:extLst>
          </p:cNvPr>
          <p:cNvGrpSpPr/>
          <p:nvPr/>
        </p:nvGrpSpPr>
        <p:grpSpPr>
          <a:xfrm>
            <a:off x="1570802" y="3846080"/>
            <a:ext cx="8116139" cy="1693884"/>
            <a:chOff x="1570802" y="3846080"/>
            <a:chExt cx="8116139" cy="1693884"/>
          </a:xfrm>
        </p:grpSpPr>
        <p:cxnSp>
          <p:nvCxnSpPr>
            <p:cNvPr id="72" name="Łącznik prosty ze strzałką 71">
              <a:extLst>
                <a:ext uri="{FF2B5EF4-FFF2-40B4-BE49-F238E27FC236}">
                  <a16:creationId xmlns:a16="http://schemas.microsoft.com/office/drawing/2014/main" id="{7BF10310-DCC1-43E4-8653-47679368DEF9}"/>
                </a:ext>
              </a:extLst>
            </p:cNvPr>
            <p:cNvCxnSpPr>
              <a:cxnSpLocks/>
              <a:stCxn id="64" idx="3"/>
              <a:endCxn id="3" idx="1"/>
            </p:cNvCxnSpPr>
            <p:nvPr/>
          </p:nvCxnSpPr>
          <p:spPr>
            <a:xfrm>
              <a:off x="8555108" y="3846080"/>
              <a:ext cx="535783" cy="108123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chemat blokowy: dysk magnetyczny 2">
              <a:extLst>
                <a:ext uri="{FF2B5EF4-FFF2-40B4-BE49-F238E27FC236}">
                  <a16:creationId xmlns:a16="http://schemas.microsoft.com/office/drawing/2014/main" id="{80E26953-0A31-4A98-B9C5-9B64E67028FC}"/>
                </a:ext>
              </a:extLst>
            </p:cNvPr>
            <p:cNvSpPr/>
            <p:nvPr/>
          </p:nvSpPr>
          <p:spPr>
            <a:xfrm>
              <a:off x="8494840" y="4927315"/>
              <a:ext cx="1192101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/>
                <a:t>agregate</a:t>
              </a:r>
              <a:endParaRPr lang="en-US" dirty="0"/>
            </a:p>
          </p:txBody>
        </p:sp>
        <p:cxnSp>
          <p:nvCxnSpPr>
            <p:cNvPr id="91" name="Łącznik prosty ze strzałką 71">
              <a:extLst>
                <a:ext uri="{FF2B5EF4-FFF2-40B4-BE49-F238E27FC236}">
                  <a16:creationId xmlns:a16="http://schemas.microsoft.com/office/drawing/2014/main" id="{07925001-D177-4C0A-8C76-F3FF12997DB0}"/>
                </a:ext>
              </a:extLst>
            </p:cNvPr>
            <p:cNvCxnSpPr>
              <a:cxnSpLocks/>
              <a:stCxn id="3" idx="3"/>
              <a:endCxn id="53" idx="2"/>
            </p:cNvCxnSpPr>
            <p:nvPr/>
          </p:nvCxnSpPr>
          <p:spPr>
            <a:xfrm rot="5400000" flipH="1">
              <a:off x="4890305" y="1339378"/>
              <a:ext cx="881083" cy="7520089"/>
            </a:xfrm>
            <a:prstGeom prst="bentConnector3">
              <a:avLst>
                <a:gd name="adj1" fmla="val -126581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upa 291">
            <a:extLst>
              <a:ext uri="{FF2B5EF4-FFF2-40B4-BE49-F238E27FC236}">
                <a16:creationId xmlns:a16="http://schemas.microsoft.com/office/drawing/2014/main" id="{0DBFF156-005D-4735-9226-9E36A70528C4}"/>
              </a:ext>
            </a:extLst>
          </p:cNvPr>
          <p:cNvGrpSpPr/>
          <p:nvPr/>
        </p:nvGrpSpPr>
        <p:grpSpPr>
          <a:xfrm>
            <a:off x="9686941" y="4468249"/>
            <a:ext cx="2371636" cy="1728521"/>
            <a:chOff x="9686941" y="4468249"/>
            <a:chExt cx="2371636" cy="1728521"/>
          </a:xfrm>
        </p:grpSpPr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6113507D-A3D1-47F7-BC04-223A5CCDE543}"/>
                </a:ext>
              </a:extLst>
            </p:cNvPr>
            <p:cNvGrpSpPr/>
            <p:nvPr/>
          </p:nvGrpSpPr>
          <p:grpSpPr>
            <a:xfrm>
              <a:off x="10173345" y="4468249"/>
              <a:ext cx="1885232" cy="1728521"/>
              <a:chOff x="6827519" y="4627554"/>
              <a:chExt cx="1605280" cy="1728521"/>
            </a:xfrm>
          </p:grpSpPr>
          <p:grpSp>
            <p:nvGrpSpPr>
              <p:cNvPr id="68" name="Grupa 67">
                <a:extLst>
                  <a:ext uri="{FF2B5EF4-FFF2-40B4-BE49-F238E27FC236}">
                    <a16:creationId xmlns:a16="http://schemas.microsoft.com/office/drawing/2014/main" id="{2F619AB5-30C2-4F87-8AB8-069FC939C846}"/>
                  </a:ext>
                </a:extLst>
              </p:cNvPr>
              <p:cNvGrpSpPr/>
              <p:nvPr/>
            </p:nvGrpSpPr>
            <p:grpSpPr>
              <a:xfrm>
                <a:off x="6827519" y="4661697"/>
                <a:ext cx="1605280" cy="1694378"/>
                <a:chOff x="3571241" y="1835524"/>
                <a:chExt cx="1605280" cy="1694378"/>
              </a:xfrm>
            </p:grpSpPr>
            <p:sp>
              <p:nvSpPr>
                <p:cNvPr id="70" name="Prostokąt 69">
                  <a:extLst>
                    <a:ext uri="{FF2B5EF4-FFF2-40B4-BE49-F238E27FC236}">
                      <a16:creationId xmlns:a16="http://schemas.microsoft.com/office/drawing/2014/main" id="{8226EE61-2931-4E35-8D21-BA2495F9B627}"/>
                    </a:ext>
                  </a:extLst>
                </p:cNvPr>
                <p:cNvSpPr/>
                <p:nvPr/>
              </p:nvSpPr>
              <p:spPr>
                <a:xfrm>
                  <a:off x="3571241" y="2542001"/>
                  <a:ext cx="1605280" cy="987901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r>
                    <a:rPr lang="pl-PL" dirty="0"/>
                    <a:t>Eigen States</a:t>
                  </a:r>
                </a:p>
                <a:p>
                  <a:pPr algn="ctr"/>
                  <a:r>
                    <a:rPr lang="pl-PL" dirty="0" err="1"/>
                    <a:t>Appearance</a:t>
                  </a:r>
                  <a:r>
                    <a:rPr lang="pl-PL" dirty="0"/>
                    <a:t> hist.</a:t>
                  </a:r>
                </a:p>
                <a:p>
                  <a:pPr algn="ctr"/>
                  <a:r>
                    <a:rPr lang="pl-PL" dirty="0" err="1"/>
                    <a:t>FCoSamp</a:t>
                  </a:r>
                  <a:endParaRPr lang="en-US" dirty="0"/>
                </a:p>
              </p:txBody>
            </p:sp>
            <p:sp>
              <p:nvSpPr>
                <p:cNvPr id="71" name="Prostokąt: zaokrąglone rogi 70">
                  <a:extLst>
                    <a:ext uri="{FF2B5EF4-FFF2-40B4-BE49-F238E27FC236}">
                      <a16:creationId xmlns:a16="http://schemas.microsoft.com/office/drawing/2014/main" id="{E1F30CED-8ED2-4F28-8AF5-7C978DE21554}"/>
                    </a:ext>
                  </a:extLst>
                </p:cNvPr>
                <p:cNvSpPr/>
                <p:nvPr/>
              </p:nvSpPr>
              <p:spPr>
                <a:xfrm>
                  <a:off x="3571241" y="1835524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</p:grpSp>
          <p:pic>
            <p:nvPicPr>
              <p:cNvPr id="69" name="Grafika 68" descr="Wykres słupkowy">
                <a:extLst>
                  <a:ext uri="{FF2B5EF4-FFF2-40B4-BE49-F238E27FC236}">
                    <a16:creationId xmlns:a16="http://schemas.microsoft.com/office/drawing/2014/main" id="{C7B0AE07-B7EB-4BA8-B723-9CE5C9D41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25237" y="4627554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3" name="Łącznik prosty ze strzałką 92">
              <a:extLst>
                <a:ext uri="{FF2B5EF4-FFF2-40B4-BE49-F238E27FC236}">
                  <a16:creationId xmlns:a16="http://schemas.microsoft.com/office/drawing/2014/main" id="{5B08FC60-6701-4426-91C9-508F416FA00E}"/>
                </a:ext>
              </a:extLst>
            </p:cNvPr>
            <p:cNvCxnSpPr>
              <a:cxnSpLocks/>
              <a:stCxn id="3" idx="4"/>
            </p:cNvCxnSpPr>
            <p:nvPr/>
          </p:nvCxnSpPr>
          <p:spPr>
            <a:xfrm>
              <a:off x="9686941" y="5233639"/>
              <a:ext cx="498628" cy="0"/>
            </a:xfrm>
            <a:prstGeom prst="straightConnector1">
              <a:avLst/>
            </a:prstGeom>
            <a:ln w="79375">
              <a:solidFill>
                <a:schemeClr val="tx2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upa 254">
            <a:extLst>
              <a:ext uri="{FF2B5EF4-FFF2-40B4-BE49-F238E27FC236}">
                <a16:creationId xmlns:a16="http://schemas.microsoft.com/office/drawing/2014/main" id="{A5BA2A40-AB68-40F0-A3A4-929570651019}"/>
              </a:ext>
            </a:extLst>
          </p:cNvPr>
          <p:cNvGrpSpPr/>
          <p:nvPr/>
        </p:nvGrpSpPr>
        <p:grpSpPr>
          <a:xfrm>
            <a:off x="3939470" y="2514957"/>
            <a:ext cx="1892976" cy="1177792"/>
            <a:chOff x="3953231" y="2682178"/>
            <a:chExt cx="1852732" cy="1044072"/>
          </a:xfrm>
        </p:grpSpPr>
        <p:sp>
          <p:nvSpPr>
            <p:cNvPr id="137" name="Nawias otwierający 136">
              <a:extLst>
                <a:ext uri="{FF2B5EF4-FFF2-40B4-BE49-F238E27FC236}">
                  <a16:creationId xmlns:a16="http://schemas.microsoft.com/office/drawing/2014/main" id="{AF3B54F2-ED5B-41F6-AD8D-82D1C61462F3}"/>
                </a:ext>
              </a:extLst>
            </p:cNvPr>
            <p:cNvSpPr/>
            <p:nvPr/>
          </p:nvSpPr>
          <p:spPr>
            <a:xfrm>
              <a:off x="3953231" y="2682178"/>
              <a:ext cx="58123" cy="104407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7" name="Grupa 246">
              <a:extLst>
                <a:ext uri="{FF2B5EF4-FFF2-40B4-BE49-F238E27FC236}">
                  <a16:creationId xmlns:a16="http://schemas.microsoft.com/office/drawing/2014/main" id="{91AAF068-1744-47DE-A004-BECD14056C44}"/>
                </a:ext>
              </a:extLst>
            </p:cNvPr>
            <p:cNvGrpSpPr/>
            <p:nvPr/>
          </p:nvGrpSpPr>
          <p:grpSpPr>
            <a:xfrm>
              <a:off x="4024348" y="2721797"/>
              <a:ext cx="1722409" cy="976428"/>
              <a:chOff x="3513383" y="2750399"/>
              <a:chExt cx="1722409" cy="976428"/>
            </a:xfrm>
          </p:grpSpPr>
          <p:sp>
            <p:nvSpPr>
              <p:cNvPr id="147" name="Prostokąt: zaokrąglone rogi 146">
                <a:extLst>
                  <a:ext uri="{FF2B5EF4-FFF2-40B4-BE49-F238E27FC236}">
                    <a16:creationId xmlns:a16="http://schemas.microsoft.com/office/drawing/2014/main" id="{D0627362-47BA-489E-8BF6-B947B3E7FD19}"/>
                  </a:ext>
                </a:extLst>
              </p:cNvPr>
              <p:cNvSpPr/>
              <p:nvPr/>
            </p:nvSpPr>
            <p:spPr>
              <a:xfrm>
                <a:off x="3517022" y="2752178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167" name="Prostokąt: zaokrąglone rogi 166">
                <a:extLst>
                  <a:ext uri="{FF2B5EF4-FFF2-40B4-BE49-F238E27FC236}">
                    <a16:creationId xmlns:a16="http://schemas.microsoft.com/office/drawing/2014/main" id="{84DA3522-428B-4530-835E-CFB48C6A1450}"/>
                  </a:ext>
                </a:extLst>
              </p:cNvPr>
              <p:cNvSpPr/>
              <p:nvPr/>
            </p:nvSpPr>
            <p:spPr>
              <a:xfrm>
                <a:off x="3743418" y="2751486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68" name="Prostokąt: zaokrąglone rogi 167">
                <a:extLst>
                  <a:ext uri="{FF2B5EF4-FFF2-40B4-BE49-F238E27FC236}">
                    <a16:creationId xmlns:a16="http://schemas.microsoft.com/office/drawing/2014/main" id="{8CDAB4DC-E9BF-4CA1-B56D-B394B1554F42}"/>
                  </a:ext>
                </a:extLst>
              </p:cNvPr>
              <p:cNvSpPr/>
              <p:nvPr/>
            </p:nvSpPr>
            <p:spPr>
              <a:xfrm>
                <a:off x="3517022" y="2878877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69" name="Prostokąt: zaokrąglone rogi 168">
                <a:extLst>
                  <a:ext uri="{FF2B5EF4-FFF2-40B4-BE49-F238E27FC236}">
                    <a16:creationId xmlns:a16="http://schemas.microsoft.com/office/drawing/2014/main" id="{C3381155-9B40-4DC5-93D4-33A2083A6BBF}"/>
                  </a:ext>
                </a:extLst>
              </p:cNvPr>
              <p:cNvSpPr/>
              <p:nvPr/>
            </p:nvSpPr>
            <p:spPr>
              <a:xfrm>
                <a:off x="3743418" y="2878877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175" name="Prostokąt: zaokrąglone rogi 174">
                <a:extLst>
                  <a:ext uri="{FF2B5EF4-FFF2-40B4-BE49-F238E27FC236}">
                    <a16:creationId xmlns:a16="http://schemas.microsoft.com/office/drawing/2014/main" id="{D6143D6A-4EC1-4687-A582-CED7C5370DC5}"/>
                  </a:ext>
                </a:extLst>
              </p:cNvPr>
              <p:cNvSpPr/>
              <p:nvPr/>
            </p:nvSpPr>
            <p:spPr>
              <a:xfrm>
                <a:off x="3965092" y="2752178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6" name="Prostokąt: zaokrąglone rogi 175">
                <a:extLst>
                  <a:ext uri="{FF2B5EF4-FFF2-40B4-BE49-F238E27FC236}">
                    <a16:creationId xmlns:a16="http://schemas.microsoft.com/office/drawing/2014/main" id="{67F1EF84-D970-4D10-95DB-88A4017C3A70}"/>
                  </a:ext>
                </a:extLst>
              </p:cNvPr>
              <p:cNvSpPr/>
              <p:nvPr/>
            </p:nvSpPr>
            <p:spPr>
              <a:xfrm>
                <a:off x="4191488" y="275148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7" name="Prostokąt: zaokrąglone rogi 176">
                <a:extLst>
                  <a:ext uri="{FF2B5EF4-FFF2-40B4-BE49-F238E27FC236}">
                    <a16:creationId xmlns:a16="http://schemas.microsoft.com/office/drawing/2014/main" id="{E3492441-12DD-40C3-978F-FE9D892C829C}"/>
                  </a:ext>
                </a:extLst>
              </p:cNvPr>
              <p:cNvSpPr/>
              <p:nvPr/>
            </p:nvSpPr>
            <p:spPr>
              <a:xfrm>
                <a:off x="3965092" y="28788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8" name="Prostokąt: zaokrąglone rogi 177">
                <a:extLst>
                  <a:ext uri="{FF2B5EF4-FFF2-40B4-BE49-F238E27FC236}">
                    <a16:creationId xmlns:a16="http://schemas.microsoft.com/office/drawing/2014/main" id="{963C8713-D957-4D5A-9769-41E9D5D2695F}"/>
                  </a:ext>
                </a:extLst>
              </p:cNvPr>
              <p:cNvSpPr/>
              <p:nvPr/>
            </p:nvSpPr>
            <p:spPr>
              <a:xfrm>
                <a:off x="4191488" y="28788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9" name="Prostokąt: zaokrąglone rogi 178">
                <a:extLst>
                  <a:ext uri="{FF2B5EF4-FFF2-40B4-BE49-F238E27FC236}">
                    <a16:creationId xmlns:a16="http://schemas.microsoft.com/office/drawing/2014/main" id="{9C7A7077-94DB-4822-A9E6-240B4663B667}"/>
                  </a:ext>
                </a:extLst>
              </p:cNvPr>
              <p:cNvSpPr/>
              <p:nvPr/>
            </p:nvSpPr>
            <p:spPr>
              <a:xfrm>
                <a:off x="4410605" y="27521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0" name="Prostokąt: zaokrąglone rogi 179">
                <a:extLst>
                  <a:ext uri="{FF2B5EF4-FFF2-40B4-BE49-F238E27FC236}">
                    <a16:creationId xmlns:a16="http://schemas.microsoft.com/office/drawing/2014/main" id="{8BA00F76-7771-4E77-9936-B522BF1C59DF}"/>
                  </a:ext>
                </a:extLst>
              </p:cNvPr>
              <p:cNvSpPr/>
              <p:nvPr/>
            </p:nvSpPr>
            <p:spPr>
              <a:xfrm>
                <a:off x="4637001" y="275148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1" name="Prostokąt: zaokrąglone rogi 180">
                <a:extLst>
                  <a:ext uri="{FF2B5EF4-FFF2-40B4-BE49-F238E27FC236}">
                    <a16:creationId xmlns:a16="http://schemas.microsoft.com/office/drawing/2014/main" id="{3D2442A2-D8C1-4774-9403-4CCF713811C5}"/>
                  </a:ext>
                </a:extLst>
              </p:cNvPr>
              <p:cNvSpPr/>
              <p:nvPr/>
            </p:nvSpPr>
            <p:spPr>
              <a:xfrm>
                <a:off x="4410605" y="28788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2" name="Prostokąt: zaokrąglone rogi 181">
                <a:extLst>
                  <a:ext uri="{FF2B5EF4-FFF2-40B4-BE49-F238E27FC236}">
                    <a16:creationId xmlns:a16="http://schemas.microsoft.com/office/drawing/2014/main" id="{1CFDBBE8-67B6-4D0F-84A2-059FD6D8036E}"/>
                  </a:ext>
                </a:extLst>
              </p:cNvPr>
              <p:cNvSpPr/>
              <p:nvPr/>
            </p:nvSpPr>
            <p:spPr>
              <a:xfrm>
                <a:off x="4637001" y="28788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3" name="Prostokąt: zaokrąglone rogi 182">
                <a:extLst>
                  <a:ext uri="{FF2B5EF4-FFF2-40B4-BE49-F238E27FC236}">
                    <a16:creationId xmlns:a16="http://schemas.microsoft.com/office/drawing/2014/main" id="{C6984AA8-4C3F-444F-806F-E8AD055C5783}"/>
                  </a:ext>
                </a:extLst>
              </p:cNvPr>
              <p:cNvSpPr/>
              <p:nvPr/>
            </p:nvSpPr>
            <p:spPr>
              <a:xfrm>
                <a:off x="3965092" y="3004475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184" name="Prostokąt: zaokrąglone rogi 183">
                <a:extLst>
                  <a:ext uri="{FF2B5EF4-FFF2-40B4-BE49-F238E27FC236}">
                    <a16:creationId xmlns:a16="http://schemas.microsoft.com/office/drawing/2014/main" id="{D6C1DF40-711B-4DBE-855C-5CE7A24A49DA}"/>
                  </a:ext>
                </a:extLst>
              </p:cNvPr>
              <p:cNvSpPr/>
              <p:nvPr/>
            </p:nvSpPr>
            <p:spPr>
              <a:xfrm>
                <a:off x="4191488" y="300378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5" name="Prostokąt: zaokrąglone rogi 184">
                <a:extLst>
                  <a:ext uri="{FF2B5EF4-FFF2-40B4-BE49-F238E27FC236}">
                    <a16:creationId xmlns:a16="http://schemas.microsoft.com/office/drawing/2014/main" id="{48098811-5CEB-48A4-9C44-9C0B91D9982A}"/>
                  </a:ext>
                </a:extLst>
              </p:cNvPr>
              <p:cNvSpPr/>
              <p:nvPr/>
            </p:nvSpPr>
            <p:spPr>
              <a:xfrm>
                <a:off x="3965092" y="31311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6" name="Prostokąt: zaokrąglone rogi 185">
                <a:extLst>
                  <a:ext uri="{FF2B5EF4-FFF2-40B4-BE49-F238E27FC236}">
                    <a16:creationId xmlns:a16="http://schemas.microsoft.com/office/drawing/2014/main" id="{C70939D1-D4E8-4AC8-9138-378CBC439DB9}"/>
                  </a:ext>
                </a:extLst>
              </p:cNvPr>
              <p:cNvSpPr/>
              <p:nvPr/>
            </p:nvSpPr>
            <p:spPr>
              <a:xfrm>
                <a:off x="4191488" y="31311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187" name="Prostokąt: zaokrąglone rogi 186">
                <a:extLst>
                  <a:ext uri="{FF2B5EF4-FFF2-40B4-BE49-F238E27FC236}">
                    <a16:creationId xmlns:a16="http://schemas.microsoft.com/office/drawing/2014/main" id="{738E7EC5-6C4A-415B-8C95-25FA1A85574C}"/>
                  </a:ext>
                </a:extLst>
              </p:cNvPr>
              <p:cNvSpPr/>
              <p:nvPr/>
            </p:nvSpPr>
            <p:spPr>
              <a:xfrm>
                <a:off x="4410605" y="30044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8" name="Prostokąt: zaokrąglone rogi 187">
                <a:extLst>
                  <a:ext uri="{FF2B5EF4-FFF2-40B4-BE49-F238E27FC236}">
                    <a16:creationId xmlns:a16="http://schemas.microsoft.com/office/drawing/2014/main" id="{7B1FB6B6-51FE-4845-89A5-F9579C877BB8}"/>
                  </a:ext>
                </a:extLst>
              </p:cNvPr>
              <p:cNvSpPr/>
              <p:nvPr/>
            </p:nvSpPr>
            <p:spPr>
              <a:xfrm>
                <a:off x="4637001" y="300378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9" name="Prostokąt: zaokrąglone rogi 188">
                <a:extLst>
                  <a:ext uri="{FF2B5EF4-FFF2-40B4-BE49-F238E27FC236}">
                    <a16:creationId xmlns:a16="http://schemas.microsoft.com/office/drawing/2014/main" id="{1E856542-0452-4FE6-BE51-D92D829A5CE0}"/>
                  </a:ext>
                </a:extLst>
              </p:cNvPr>
              <p:cNvSpPr/>
              <p:nvPr/>
            </p:nvSpPr>
            <p:spPr>
              <a:xfrm>
                <a:off x="4410605" y="31311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0" name="Prostokąt: zaokrąglone rogi 189">
                <a:extLst>
                  <a:ext uri="{FF2B5EF4-FFF2-40B4-BE49-F238E27FC236}">
                    <a16:creationId xmlns:a16="http://schemas.microsoft.com/office/drawing/2014/main" id="{E7DEA2AF-24D6-471C-A865-F5A8997C9499}"/>
                  </a:ext>
                </a:extLst>
              </p:cNvPr>
              <p:cNvSpPr/>
              <p:nvPr/>
            </p:nvSpPr>
            <p:spPr>
              <a:xfrm>
                <a:off x="4637001" y="31311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1" name="Prostokąt: zaokrąglone rogi 190">
                <a:extLst>
                  <a:ext uri="{FF2B5EF4-FFF2-40B4-BE49-F238E27FC236}">
                    <a16:creationId xmlns:a16="http://schemas.microsoft.com/office/drawing/2014/main" id="{0473241C-9089-44B8-960F-AAB8DA1C6501}"/>
                  </a:ext>
                </a:extLst>
              </p:cNvPr>
              <p:cNvSpPr/>
              <p:nvPr/>
            </p:nvSpPr>
            <p:spPr>
              <a:xfrm>
                <a:off x="4856118" y="30044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2" name="Prostokąt: zaokrąglone rogi 191">
                <a:extLst>
                  <a:ext uri="{FF2B5EF4-FFF2-40B4-BE49-F238E27FC236}">
                    <a16:creationId xmlns:a16="http://schemas.microsoft.com/office/drawing/2014/main" id="{F8D38D75-A397-47A6-A825-2B04FFD08F8D}"/>
                  </a:ext>
                </a:extLst>
              </p:cNvPr>
              <p:cNvSpPr/>
              <p:nvPr/>
            </p:nvSpPr>
            <p:spPr>
              <a:xfrm>
                <a:off x="5082514" y="300378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3" name="Prostokąt: zaokrąglone rogi 192">
                <a:extLst>
                  <a:ext uri="{FF2B5EF4-FFF2-40B4-BE49-F238E27FC236}">
                    <a16:creationId xmlns:a16="http://schemas.microsoft.com/office/drawing/2014/main" id="{6722FE9C-1A38-4874-BAC6-BBA1E42739D2}"/>
                  </a:ext>
                </a:extLst>
              </p:cNvPr>
              <p:cNvSpPr/>
              <p:nvPr/>
            </p:nvSpPr>
            <p:spPr>
              <a:xfrm>
                <a:off x="4856118" y="31311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4" name="Prostokąt: zaokrąglone rogi 193">
                <a:extLst>
                  <a:ext uri="{FF2B5EF4-FFF2-40B4-BE49-F238E27FC236}">
                    <a16:creationId xmlns:a16="http://schemas.microsoft.com/office/drawing/2014/main" id="{B7BAE211-FD55-42CB-B12B-FF275195FB4B}"/>
                  </a:ext>
                </a:extLst>
              </p:cNvPr>
              <p:cNvSpPr/>
              <p:nvPr/>
            </p:nvSpPr>
            <p:spPr>
              <a:xfrm>
                <a:off x="5082514" y="31311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5" name="Prostokąt: zaokrąglone rogi 194">
                <a:extLst>
                  <a:ext uri="{FF2B5EF4-FFF2-40B4-BE49-F238E27FC236}">
                    <a16:creationId xmlns:a16="http://schemas.microsoft.com/office/drawing/2014/main" id="{E03B829F-79FE-410A-B36C-E5232E7D875F}"/>
                  </a:ext>
                </a:extLst>
              </p:cNvPr>
              <p:cNvSpPr/>
              <p:nvPr/>
            </p:nvSpPr>
            <p:spPr>
              <a:xfrm>
                <a:off x="4410605" y="3259575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196" name="Prostokąt: zaokrąglone rogi 195">
                <a:extLst>
                  <a:ext uri="{FF2B5EF4-FFF2-40B4-BE49-F238E27FC236}">
                    <a16:creationId xmlns:a16="http://schemas.microsoft.com/office/drawing/2014/main" id="{A0E4923F-F8AC-4586-A8F9-0966D85F14C0}"/>
                  </a:ext>
                </a:extLst>
              </p:cNvPr>
              <p:cNvSpPr/>
              <p:nvPr/>
            </p:nvSpPr>
            <p:spPr>
              <a:xfrm>
                <a:off x="4637001" y="325888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7" name="Prostokąt: zaokrąglone rogi 196">
                <a:extLst>
                  <a:ext uri="{FF2B5EF4-FFF2-40B4-BE49-F238E27FC236}">
                    <a16:creationId xmlns:a16="http://schemas.microsoft.com/office/drawing/2014/main" id="{FB1778BF-8006-4AB2-B02A-81EF3CB96FDD}"/>
                  </a:ext>
                </a:extLst>
              </p:cNvPr>
              <p:cNvSpPr/>
              <p:nvPr/>
            </p:nvSpPr>
            <p:spPr>
              <a:xfrm>
                <a:off x="4410605" y="33862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8" name="Prostokąt: zaokrąglone rogi 197">
                <a:extLst>
                  <a:ext uri="{FF2B5EF4-FFF2-40B4-BE49-F238E27FC236}">
                    <a16:creationId xmlns:a16="http://schemas.microsoft.com/office/drawing/2014/main" id="{2031006A-9688-42D4-8E5F-635A1916C245}"/>
                  </a:ext>
                </a:extLst>
              </p:cNvPr>
              <p:cNvSpPr/>
              <p:nvPr/>
            </p:nvSpPr>
            <p:spPr>
              <a:xfrm>
                <a:off x="4637001" y="33862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199" name="Prostokąt: zaokrąglone rogi 198">
                <a:extLst>
                  <a:ext uri="{FF2B5EF4-FFF2-40B4-BE49-F238E27FC236}">
                    <a16:creationId xmlns:a16="http://schemas.microsoft.com/office/drawing/2014/main" id="{3841325C-A822-42A3-AB1B-6138D0AE16A4}"/>
                  </a:ext>
                </a:extLst>
              </p:cNvPr>
              <p:cNvSpPr/>
              <p:nvPr/>
            </p:nvSpPr>
            <p:spPr>
              <a:xfrm>
                <a:off x="4856118" y="32595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0" name="Prostokąt: zaokrąglone rogi 199">
                <a:extLst>
                  <a:ext uri="{FF2B5EF4-FFF2-40B4-BE49-F238E27FC236}">
                    <a16:creationId xmlns:a16="http://schemas.microsoft.com/office/drawing/2014/main" id="{20AFC644-E0A5-45BF-9693-42999EFDED43}"/>
                  </a:ext>
                </a:extLst>
              </p:cNvPr>
              <p:cNvSpPr/>
              <p:nvPr/>
            </p:nvSpPr>
            <p:spPr>
              <a:xfrm>
                <a:off x="5082514" y="325888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1" name="Prostokąt: zaokrąglone rogi 200">
                <a:extLst>
                  <a:ext uri="{FF2B5EF4-FFF2-40B4-BE49-F238E27FC236}">
                    <a16:creationId xmlns:a16="http://schemas.microsoft.com/office/drawing/2014/main" id="{97C6F78E-C5B9-4AD4-AA20-99002126D907}"/>
                  </a:ext>
                </a:extLst>
              </p:cNvPr>
              <p:cNvSpPr/>
              <p:nvPr/>
            </p:nvSpPr>
            <p:spPr>
              <a:xfrm>
                <a:off x="4856118" y="33862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2" name="Prostokąt: zaokrąglone rogi 201">
                <a:extLst>
                  <a:ext uri="{FF2B5EF4-FFF2-40B4-BE49-F238E27FC236}">
                    <a16:creationId xmlns:a16="http://schemas.microsoft.com/office/drawing/2014/main" id="{FFE56F26-6B60-4DCC-BDFF-D4F2AEC98C9F}"/>
                  </a:ext>
                </a:extLst>
              </p:cNvPr>
              <p:cNvSpPr/>
              <p:nvPr/>
            </p:nvSpPr>
            <p:spPr>
              <a:xfrm>
                <a:off x="5082514" y="33862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3" name="Prostokąt: zaokrąglone rogi 202">
                <a:extLst>
                  <a:ext uri="{FF2B5EF4-FFF2-40B4-BE49-F238E27FC236}">
                    <a16:creationId xmlns:a16="http://schemas.microsoft.com/office/drawing/2014/main" id="{1E9B4A39-A7C5-4D79-8BC4-DB16E4FD5675}"/>
                  </a:ext>
                </a:extLst>
              </p:cNvPr>
              <p:cNvSpPr/>
              <p:nvPr/>
            </p:nvSpPr>
            <p:spPr>
              <a:xfrm>
                <a:off x="4410605" y="35161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4" name="Prostokąt: zaokrąglone rogi 203">
                <a:extLst>
                  <a:ext uri="{FF2B5EF4-FFF2-40B4-BE49-F238E27FC236}">
                    <a16:creationId xmlns:a16="http://schemas.microsoft.com/office/drawing/2014/main" id="{F74AF876-DFE5-4B8F-AA5A-A5D4A059C2FF}"/>
                  </a:ext>
                </a:extLst>
              </p:cNvPr>
              <p:cNvSpPr/>
              <p:nvPr/>
            </p:nvSpPr>
            <p:spPr>
              <a:xfrm>
                <a:off x="4637001" y="351548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5" name="Prostokąt: zaokrąglone rogi 204">
                <a:extLst>
                  <a:ext uri="{FF2B5EF4-FFF2-40B4-BE49-F238E27FC236}">
                    <a16:creationId xmlns:a16="http://schemas.microsoft.com/office/drawing/2014/main" id="{720D2176-4790-4E03-A209-A2EB5C251596}"/>
                  </a:ext>
                </a:extLst>
              </p:cNvPr>
              <p:cNvSpPr/>
              <p:nvPr/>
            </p:nvSpPr>
            <p:spPr>
              <a:xfrm>
                <a:off x="4410605" y="36428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6" name="Prostokąt: zaokrąglone rogi 205">
                <a:extLst>
                  <a:ext uri="{FF2B5EF4-FFF2-40B4-BE49-F238E27FC236}">
                    <a16:creationId xmlns:a16="http://schemas.microsoft.com/office/drawing/2014/main" id="{7957849D-91BF-4EB7-AF0E-3A9A57885BF9}"/>
                  </a:ext>
                </a:extLst>
              </p:cNvPr>
              <p:cNvSpPr/>
              <p:nvPr/>
            </p:nvSpPr>
            <p:spPr>
              <a:xfrm>
                <a:off x="4637001" y="36428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7" name="Prostokąt: zaokrąglone rogi 206">
                <a:extLst>
                  <a:ext uri="{FF2B5EF4-FFF2-40B4-BE49-F238E27FC236}">
                    <a16:creationId xmlns:a16="http://schemas.microsoft.com/office/drawing/2014/main" id="{70AEB8D4-5B58-430D-A4C8-9C65DA4BDB63}"/>
                  </a:ext>
                </a:extLst>
              </p:cNvPr>
              <p:cNvSpPr/>
              <p:nvPr/>
            </p:nvSpPr>
            <p:spPr>
              <a:xfrm>
                <a:off x="4851877" y="351297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208" name="Prostokąt: zaokrąglone rogi 207">
                <a:extLst>
                  <a:ext uri="{FF2B5EF4-FFF2-40B4-BE49-F238E27FC236}">
                    <a16:creationId xmlns:a16="http://schemas.microsoft.com/office/drawing/2014/main" id="{9EEDE2E7-D1E1-4D65-8F11-32827EF9A908}"/>
                  </a:ext>
                </a:extLst>
              </p:cNvPr>
              <p:cNvSpPr/>
              <p:nvPr/>
            </p:nvSpPr>
            <p:spPr>
              <a:xfrm>
                <a:off x="5078273" y="3512281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9" name="Prostokąt: zaokrąglone rogi 208">
                <a:extLst>
                  <a:ext uri="{FF2B5EF4-FFF2-40B4-BE49-F238E27FC236}">
                    <a16:creationId xmlns:a16="http://schemas.microsoft.com/office/drawing/2014/main" id="{E7DC9089-969D-4A48-AE3F-B6EA48BBC7D6}"/>
                  </a:ext>
                </a:extLst>
              </p:cNvPr>
              <p:cNvSpPr/>
              <p:nvPr/>
            </p:nvSpPr>
            <p:spPr>
              <a:xfrm>
                <a:off x="4851877" y="3639672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0" name="Prostokąt: zaokrąglone rogi 209">
                <a:extLst>
                  <a:ext uri="{FF2B5EF4-FFF2-40B4-BE49-F238E27FC236}">
                    <a16:creationId xmlns:a16="http://schemas.microsoft.com/office/drawing/2014/main" id="{36EB3863-C54D-4E5D-93C2-CB40566A3CF8}"/>
                  </a:ext>
                </a:extLst>
              </p:cNvPr>
              <p:cNvSpPr/>
              <p:nvPr/>
            </p:nvSpPr>
            <p:spPr>
              <a:xfrm>
                <a:off x="5078273" y="3639672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211" name="Prostokąt: zaokrąglone rogi 210">
                <a:extLst>
                  <a:ext uri="{FF2B5EF4-FFF2-40B4-BE49-F238E27FC236}">
                    <a16:creationId xmlns:a16="http://schemas.microsoft.com/office/drawing/2014/main" id="{DCAFAC4C-AE29-49B3-BF9C-F420B081D22E}"/>
                  </a:ext>
                </a:extLst>
              </p:cNvPr>
              <p:cNvSpPr/>
              <p:nvPr/>
            </p:nvSpPr>
            <p:spPr>
              <a:xfrm>
                <a:off x="3513802" y="325882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2" name="Prostokąt: zaokrąglone rogi 211">
                <a:extLst>
                  <a:ext uri="{FF2B5EF4-FFF2-40B4-BE49-F238E27FC236}">
                    <a16:creationId xmlns:a16="http://schemas.microsoft.com/office/drawing/2014/main" id="{3BB2F41D-9B6B-4817-A966-B56CA962C144}"/>
                  </a:ext>
                </a:extLst>
              </p:cNvPr>
              <p:cNvSpPr/>
              <p:nvPr/>
            </p:nvSpPr>
            <p:spPr>
              <a:xfrm>
                <a:off x="3740198" y="325813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3" name="Prostokąt: zaokrąglone rogi 212">
                <a:extLst>
                  <a:ext uri="{FF2B5EF4-FFF2-40B4-BE49-F238E27FC236}">
                    <a16:creationId xmlns:a16="http://schemas.microsoft.com/office/drawing/2014/main" id="{83888B66-78A1-457E-87FB-A5291E87DE2B}"/>
                  </a:ext>
                </a:extLst>
              </p:cNvPr>
              <p:cNvSpPr/>
              <p:nvPr/>
            </p:nvSpPr>
            <p:spPr>
              <a:xfrm>
                <a:off x="3513802" y="33855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4" name="Prostokąt: zaokrąglone rogi 213">
                <a:extLst>
                  <a:ext uri="{FF2B5EF4-FFF2-40B4-BE49-F238E27FC236}">
                    <a16:creationId xmlns:a16="http://schemas.microsoft.com/office/drawing/2014/main" id="{3E7F8D0B-1586-4E75-93B7-01A62C29B661}"/>
                  </a:ext>
                </a:extLst>
              </p:cNvPr>
              <p:cNvSpPr/>
              <p:nvPr/>
            </p:nvSpPr>
            <p:spPr>
              <a:xfrm>
                <a:off x="3740198" y="33855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5" name="Prostokąt: zaokrąglone rogi 214">
                <a:extLst>
                  <a:ext uri="{FF2B5EF4-FFF2-40B4-BE49-F238E27FC236}">
                    <a16:creationId xmlns:a16="http://schemas.microsoft.com/office/drawing/2014/main" id="{46005997-BEE1-4289-BF11-83359F82AB32}"/>
                  </a:ext>
                </a:extLst>
              </p:cNvPr>
              <p:cNvSpPr/>
              <p:nvPr/>
            </p:nvSpPr>
            <p:spPr>
              <a:xfrm>
                <a:off x="3959315" y="32588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6" name="Prostokąt: zaokrąglone rogi 215">
                <a:extLst>
                  <a:ext uri="{FF2B5EF4-FFF2-40B4-BE49-F238E27FC236}">
                    <a16:creationId xmlns:a16="http://schemas.microsoft.com/office/drawing/2014/main" id="{E63461D8-261E-4A22-A273-4FBCF3A82EBF}"/>
                  </a:ext>
                </a:extLst>
              </p:cNvPr>
              <p:cNvSpPr/>
              <p:nvPr/>
            </p:nvSpPr>
            <p:spPr>
              <a:xfrm>
                <a:off x="4185711" y="325813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7" name="Prostokąt: zaokrąglone rogi 216">
                <a:extLst>
                  <a:ext uri="{FF2B5EF4-FFF2-40B4-BE49-F238E27FC236}">
                    <a16:creationId xmlns:a16="http://schemas.microsoft.com/office/drawing/2014/main" id="{C086E747-5B1C-40FF-9CB7-CFE893D1B86A}"/>
                  </a:ext>
                </a:extLst>
              </p:cNvPr>
              <p:cNvSpPr/>
              <p:nvPr/>
            </p:nvSpPr>
            <p:spPr>
              <a:xfrm>
                <a:off x="3959315" y="338552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8" name="Prostokąt: zaokrąglone rogi 217">
                <a:extLst>
                  <a:ext uri="{FF2B5EF4-FFF2-40B4-BE49-F238E27FC236}">
                    <a16:creationId xmlns:a16="http://schemas.microsoft.com/office/drawing/2014/main" id="{FC8E11DD-91EA-4E02-B17B-89CF5954AC9D}"/>
                  </a:ext>
                </a:extLst>
              </p:cNvPr>
              <p:cNvSpPr/>
              <p:nvPr/>
            </p:nvSpPr>
            <p:spPr>
              <a:xfrm>
                <a:off x="4185711" y="338552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28" name="Prostokąt: zaokrąglone rogi 227">
                <a:extLst>
                  <a:ext uri="{FF2B5EF4-FFF2-40B4-BE49-F238E27FC236}">
                    <a16:creationId xmlns:a16="http://schemas.microsoft.com/office/drawing/2014/main" id="{1056D394-248E-4195-8DF5-E0FF64A44403}"/>
                  </a:ext>
                </a:extLst>
              </p:cNvPr>
              <p:cNvSpPr/>
              <p:nvPr/>
            </p:nvSpPr>
            <p:spPr>
              <a:xfrm>
                <a:off x="4850523" y="275109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29" name="Prostokąt: zaokrąglone rogi 228">
                <a:extLst>
                  <a:ext uri="{FF2B5EF4-FFF2-40B4-BE49-F238E27FC236}">
                    <a16:creationId xmlns:a16="http://schemas.microsoft.com/office/drawing/2014/main" id="{EAAF9EE0-F779-417D-961F-770E1AB8579B}"/>
                  </a:ext>
                </a:extLst>
              </p:cNvPr>
              <p:cNvSpPr/>
              <p:nvPr/>
            </p:nvSpPr>
            <p:spPr>
              <a:xfrm>
                <a:off x="5076919" y="2750399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0" name="Prostokąt: zaokrąglone rogi 229">
                <a:extLst>
                  <a:ext uri="{FF2B5EF4-FFF2-40B4-BE49-F238E27FC236}">
                    <a16:creationId xmlns:a16="http://schemas.microsoft.com/office/drawing/2014/main" id="{19AB60A9-FF55-439F-A921-07A404C37D58}"/>
                  </a:ext>
                </a:extLst>
              </p:cNvPr>
              <p:cNvSpPr/>
              <p:nvPr/>
            </p:nvSpPr>
            <p:spPr>
              <a:xfrm>
                <a:off x="4850523" y="287779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1" name="Prostokąt: zaokrąglone rogi 230">
                <a:extLst>
                  <a:ext uri="{FF2B5EF4-FFF2-40B4-BE49-F238E27FC236}">
                    <a16:creationId xmlns:a16="http://schemas.microsoft.com/office/drawing/2014/main" id="{86F48C2F-49B3-4B7C-87C1-3FEFFE5D184B}"/>
                  </a:ext>
                </a:extLst>
              </p:cNvPr>
              <p:cNvSpPr/>
              <p:nvPr/>
            </p:nvSpPr>
            <p:spPr>
              <a:xfrm>
                <a:off x="5076919" y="287779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2" name="Prostokąt: zaokrąglone rogi 231">
                <a:extLst>
                  <a:ext uri="{FF2B5EF4-FFF2-40B4-BE49-F238E27FC236}">
                    <a16:creationId xmlns:a16="http://schemas.microsoft.com/office/drawing/2014/main" id="{3243AAB5-4ACD-4D04-AA43-E866FEDD61A5}"/>
                  </a:ext>
                </a:extLst>
              </p:cNvPr>
              <p:cNvSpPr/>
              <p:nvPr/>
            </p:nvSpPr>
            <p:spPr>
              <a:xfrm>
                <a:off x="3514465" y="300860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3" name="Prostokąt: zaokrąglone rogi 232">
                <a:extLst>
                  <a:ext uri="{FF2B5EF4-FFF2-40B4-BE49-F238E27FC236}">
                    <a16:creationId xmlns:a16="http://schemas.microsoft.com/office/drawing/2014/main" id="{88AFBDB7-77AF-4274-A48E-D635B9A82B20}"/>
                  </a:ext>
                </a:extLst>
              </p:cNvPr>
              <p:cNvSpPr/>
              <p:nvPr/>
            </p:nvSpPr>
            <p:spPr>
              <a:xfrm>
                <a:off x="3740861" y="300791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4" name="Prostokąt: zaokrąglone rogi 233">
                <a:extLst>
                  <a:ext uri="{FF2B5EF4-FFF2-40B4-BE49-F238E27FC236}">
                    <a16:creationId xmlns:a16="http://schemas.microsoft.com/office/drawing/2014/main" id="{3E70C5D8-FDBF-440B-8BA3-4B0B0B553557}"/>
                  </a:ext>
                </a:extLst>
              </p:cNvPr>
              <p:cNvSpPr/>
              <p:nvPr/>
            </p:nvSpPr>
            <p:spPr>
              <a:xfrm>
                <a:off x="3514465" y="313530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5" name="Prostokąt: zaokrąglone rogi 234">
                <a:extLst>
                  <a:ext uri="{FF2B5EF4-FFF2-40B4-BE49-F238E27FC236}">
                    <a16:creationId xmlns:a16="http://schemas.microsoft.com/office/drawing/2014/main" id="{25C26F16-E12C-45B4-8CD5-DDCAC53C964C}"/>
                  </a:ext>
                </a:extLst>
              </p:cNvPr>
              <p:cNvSpPr/>
              <p:nvPr/>
            </p:nvSpPr>
            <p:spPr>
              <a:xfrm>
                <a:off x="3740861" y="313530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9" name="Prostokąt: zaokrąglone rogi 238">
                <a:extLst>
                  <a:ext uri="{FF2B5EF4-FFF2-40B4-BE49-F238E27FC236}">
                    <a16:creationId xmlns:a16="http://schemas.microsoft.com/office/drawing/2014/main" id="{60EB4798-1D4C-40D7-942B-029EEFA84B86}"/>
                  </a:ext>
                </a:extLst>
              </p:cNvPr>
              <p:cNvSpPr/>
              <p:nvPr/>
            </p:nvSpPr>
            <p:spPr>
              <a:xfrm>
                <a:off x="3513383" y="35129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0" name="Prostokąt: zaokrąglone rogi 239">
                <a:extLst>
                  <a:ext uri="{FF2B5EF4-FFF2-40B4-BE49-F238E27FC236}">
                    <a16:creationId xmlns:a16="http://schemas.microsoft.com/office/drawing/2014/main" id="{22C30EFE-CDA6-4BFF-9667-F33AA67D6726}"/>
                  </a:ext>
                </a:extLst>
              </p:cNvPr>
              <p:cNvSpPr/>
              <p:nvPr/>
            </p:nvSpPr>
            <p:spPr>
              <a:xfrm>
                <a:off x="3739779" y="351228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1" name="Prostokąt: zaokrąglone rogi 240">
                <a:extLst>
                  <a:ext uri="{FF2B5EF4-FFF2-40B4-BE49-F238E27FC236}">
                    <a16:creationId xmlns:a16="http://schemas.microsoft.com/office/drawing/2014/main" id="{3E6EE5D5-E1C1-4F1B-9322-BBB70DD3ED54}"/>
                  </a:ext>
                </a:extLst>
              </p:cNvPr>
              <p:cNvSpPr/>
              <p:nvPr/>
            </p:nvSpPr>
            <p:spPr>
              <a:xfrm>
                <a:off x="3513383" y="36396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2" name="Prostokąt: zaokrąglone rogi 241">
                <a:extLst>
                  <a:ext uri="{FF2B5EF4-FFF2-40B4-BE49-F238E27FC236}">
                    <a16:creationId xmlns:a16="http://schemas.microsoft.com/office/drawing/2014/main" id="{9358A3E1-0C66-4B71-9A85-9DEE12FFDB6A}"/>
                  </a:ext>
                </a:extLst>
              </p:cNvPr>
              <p:cNvSpPr/>
              <p:nvPr/>
            </p:nvSpPr>
            <p:spPr>
              <a:xfrm>
                <a:off x="3739779" y="36396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3" name="Prostokąt: zaokrąglone rogi 242">
                <a:extLst>
                  <a:ext uri="{FF2B5EF4-FFF2-40B4-BE49-F238E27FC236}">
                    <a16:creationId xmlns:a16="http://schemas.microsoft.com/office/drawing/2014/main" id="{309C85CA-C402-49ED-8EB8-735531AF7BE5}"/>
                  </a:ext>
                </a:extLst>
              </p:cNvPr>
              <p:cNvSpPr/>
              <p:nvPr/>
            </p:nvSpPr>
            <p:spPr>
              <a:xfrm>
                <a:off x="3958896" y="35129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4" name="Prostokąt: zaokrąglone rogi 243">
                <a:extLst>
                  <a:ext uri="{FF2B5EF4-FFF2-40B4-BE49-F238E27FC236}">
                    <a16:creationId xmlns:a16="http://schemas.microsoft.com/office/drawing/2014/main" id="{AD91DFB2-6D29-4A86-B1AA-045D2F47ACDC}"/>
                  </a:ext>
                </a:extLst>
              </p:cNvPr>
              <p:cNvSpPr/>
              <p:nvPr/>
            </p:nvSpPr>
            <p:spPr>
              <a:xfrm>
                <a:off x="4185292" y="351228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5" name="Prostokąt: zaokrąglone rogi 244">
                <a:extLst>
                  <a:ext uri="{FF2B5EF4-FFF2-40B4-BE49-F238E27FC236}">
                    <a16:creationId xmlns:a16="http://schemas.microsoft.com/office/drawing/2014/main" id="{E29AAD88-AB88-46CF-A5FC-E2FA88822F77}"/>
                  </a:ext>
                </a:extLst>
              </p:cNvPr>
              <p:cNvSpPr/>
              <p:nvPr/>
            </p:nvSpPr>
            <p:spPr>
              <a:xfrm>
                <a:off x="3958896" y="363967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6" name="Prostokąt: zaokrąglone rogi 245">
                <a:extLst>
                  <a:ext uri="{FF2B5EF4-FFF2-40B4-BE49-F238E27FC236}">
                    <a16:creationId xmlns:a16="http://schemas.microsoft.com/office/drawing/2014/main" id="{A7A0D006-8D24-4CE3-B243-0FED998C6341}"/>
                  </a:ext>
                </a:extLst>
              </p:cNvPr>
              <p:cNvSpPr/>
              <p:nvPr/>
            </p:nvSpPr>
            <p:spPr>
              <a:xfrm>
                <a:off x="4185292" y="363967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</p:grpSp>
        <p:sp>
          <p:nvSpPr>
            <p:cNvPr id="251" name="Nawias otwierający 250">
              <a:extLst>
                <a:ext uri="{FF2B5EF4-FFF2-40B4-BE49-F238E27FC236}">
                  <a16:creationId xmlns:a16="http://schemas.microsoft.com/office/drawing/2014/main" id="{1CCCA51C-8B93-448C-862A-66E5679EDE2C}"/>
                </a:ext>
              </a:extLst>
            </p:cNvPr>
            <p:cNvSpPr/>
            <p:nvPr/>
          </p:nvSpPr>
          <p:spPr>
            <a:xfrm rot="10800000">
              <a:off x="5747840" y="2682178"/>
              <a:ext cx="58123" cy="104407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upa 289">
            <a:extLst>
              <a:ext uri="{FF2B5EF4-FFF2-40B4-BE49-F238E27FC236}">
                <a16:creationId xmlns:a16="http://schemas.microsoft.com/office/drawing/2014/main" id="{3FF4BF11-5996-4EB2-8324-ADD813353614}"/>
              </a:ext>
            </a:extLst>
          </p:cNvPr>
          <p:cNvGrpSpPr/>
          <p:nvPr/>
        </p:nvGrpSpPr>
        <p:grpSpPr>
          <a:xfrm>
            <a:off x="8754860" y="1624360"/>
            <a:ext cx="3277771" cy="3507171"/>
            <a:chOff x="8754860" y="1624360"/>
            <a:chExt cx="3277771" cy="3507171"/>
          </a:xfrm>
        </p:grpSpPr>
        <p:sp>
          <p:nvSpPr>
            <p:cNvPr id="261" name="Prostokąt: zaokrąglone rogi 260">
              <a:extLst>
                <a:ext uri="{FF2B5EF4-FFF2-40B4-BE49-F238E27FC236}">
                  <a16:creationId xmlns:a16="http://schemas.microsoft.com/office/drawing/2014/main" id="{AA1BC1B9-0604-40F3-BC51-A2C3063E77C6}"/>
                </a:ext>
              </a:extLst>
            </p:cNvPr>
            <p:cNvSpPr/>
            <p:nvPr/>
          </p:nvSpPr>
          <p:spPr>
            <a:xfrm>
              <a:off x="8754860" y="2548215"/>
              <a:ext cx="1539009" cy="71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Quantum</a:t>
              </a:r>
            </a:p>
            <a:p>
              <a:pPr algn="ctr"/>
              <a:r>
                <a:rPr lang="pl-PL" sz="2400" dirty="0"/>
                <a:t>Sampling</a:t>
              </a:r>
              <a:endParaRPr lang="en-US" sz="2400" dirty="0"/>
            </a:p>
          </p:txBody>
        </p:sp>
        <p:sp>
          <p:nvSpPr>
            <p:cNvPr id="262" name="Prostokąt: zaokrąglone rogi 261">
              <a:extLst>
                <a:ext uri="{FF2B5EF4-FFF2-40B4-BE49-F238E27FC236}">
                  <a16:creationId xmlns:a16="http://schemas.microsoft.com/office/drawing/2014/main" id="{9C237E04-B35B-4181-AE20-732E08D33712}"/>
                </a:ext>
              </a:extLst>
            </p:cNvPr>
            <p:cNvSpPr/>
            <p:nvPr/>
          </p:nvSpPr>
          <p:spPr>
            <a:xfrm>
              <a:off x="10493622" y="2548215"/>
              <a:ext cx="1539009" cy="71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Cosine</a:t>
              </a:r>
            </a:p>
            <a:p>
              <a:pPr algn="ctr"/>
              <a:r>
                <a:rPr lang="pl-PL" sz="2400" dirty="0"/>
                <a:t>series</a:t>
              </a:r>
              <a:endParaRPr lang="en-US" sz="2400" dirty="0"/>
            </a:p>
          </p:txBody>
        </p:sp>
        <p:cxnSp>
          <p:nvCxnSpPr>
            <p:cNvPr id="264" name="Łącznik prosty ze strzałką 263">
              <a:extLst>
                <a:ext uri="{FF2B5EF4-FFF2-40B4-BE49-F238E27FC236}">
                  <a16:creationId xmlns:a16="http://schemas.microsoft.com/office/drawing/2014/main" id="{FC792C76-AA71-473A-A255-263164EBC964}"/>
                </a:ext>
              </a:extLst>
            </p:cNvPr>
            <p:cNvCxnSpPr>
              <a:stCxn id="3" idx="0"/>
              <a:endCxn id="261" idx="2"/>
            </p:cNvCxnSpPr>
            <p:nvPr/>
          </p:nvCxnSpPr>
          <p:spPr>
            <a:xfrm flipV="1">
              <a:off x="9090891" y="3260375"/>
              <a:ext cx="433474" cy="1871156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5" name="Łącznik prosty ze strzałką 264">
              <a:extLst>
                <a:ext uri="{FF2B5EF4-FFF2-40B4-BE49-F238E27FC236}">
                  <a16:creationId xmlns:a16="http://schemas.microsoft.com/office/drawing/2014/main" id="{699CED7C-4CBC-4261-BF87-59EBB18A8BCA}"/>
                </a:ext>
              </a:extLst>
            </p:cNvPr>
            <p:cNvCxnSpPr>
              <a:cxnSpLocks/>
              <a:stCxn id="69" idx="0"/>
              <a:endCxn id="262" idx="2"/>
            </p:cNvCxnSpPr>
            <p:nvPr/>
          </p:nvCxnSpPr>
          <p:spPr>
            <a:xfrm flipV="1">
              <a:off x="11059916" y="3260375"/>
              <a:ext cx="203211" cy="1207874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8" name="Owal 267">
              <a:extLst>
                <a:ext uri="{FF2B5EF4-FFF2-40B4-BE49-F238E27FC236}">
                  <a16:creationId xmlns:a16="http://schemas.microsoft.com/office/drawing/2014/main" id="{BC9ABD5C-EAE8-421F-B31D-0D0CBAC1295D}"/>
                </a:ext>
              </a:extLst>
            </p:cNvPr>
            <p:cNvSpPr/>
            <p:nvPr/>
          </p:nvSpPr>
          <p:spPr>
            <a:xfrm>
              <a:off x="10154346" y="2678653"/>
              <a:ext cx="478800" cy="47773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3200" dirty="0"/>
                <a:t>+</a:t>
              </a:r>
              <a:endParaRPr lang="en-US" sz="3200" dirty="0"/>
            </a:p>
          </p:txBody>
        </p:sp>
        <p:sp>
          <p:nvSpPr>
            <p:cNvPr id="269" name="Prostokąt: zaokrąglone rogi 268">
              <a:extLst>
                <a:ext uri="{FF2B5EF4-FFF2-40B4-BE49-F238E27FC236}">
                  <a16:creationId xmlns:a16="http://schemas.microsoft.com/office/drawing/2014/main" id="{EF935A23-3CA9-45CD-B8CA-DA91A5E5574D}"/>
                </a:ext>
              </a:extLst>
            </p:cNvPr>
            <p:cNvSpPr/>
            <p:nvPr/>
          </p:nvSpPr>
          <p:spPr>
            <a:xfrm>
              <a:off x="8754860" y="1624360"/>
              <a:ext cx="3277771" cy="71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Cosine series quantum Sampling </a:t>
              </a:r>
            </a:p>
            <a:p>
              <a:pPr algn="ctr"/>
              <a:r>
                <a:rPr lang="pl-PL" sz="2400" dirty="0"/>
                <a:t>QCoSamp</a:t>
              </a:r>
              <a:endParaRPr lang="en-US" sz="2400" dirty="0"/>
            </a:p>
          </p:txBody>
        </p:sp>
        <p:cxnSp>
          <p:nvCxnSpPr>
            <p:cNvPr id="270" name="Łącznik prosty ze strzałką 269">
              <a:extLst>
                <a:ext uri="{FF2B5EF4-FFF2-40B4-BE49-F238E27FC236}">
                  <a16:creationId xmlns:a16="http://schemas.microsoft.com/office/drawing/2014/main" id="{210E9FDC-EE74-47EC-B29B-05B0A5CB8B3A}"/>
                </a:ext>
              </a:extLst>
            </p:cNvPr>
            <p:cNvCxnSpPr>
              <a:cxnSpLocks/>
              <a:stCxn id="268" idx="0"/>
              <a:endCxn id="269" idx="2"/>
            </p:cNvCxnSpPr>
            <p:nvPr/>
          </p:nvCxnSpPr>
          <p:spPr>
            <a:xfrm flipV="1">
              <a:off x="10393746" y="2336520"/>
              <a:ext cx="0" cy="34213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6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upa 270">
            <a:extLst>
              <a:ext uri="{FF2B5EF4-FFF2-40B4-BE49-F238E27FC236}">
                <a16:creationId xmlns:a16="http://schemas.microsoft.com/office/drawing/2014/main" id="{F97937CE-14AD-4A97-8EF0-D5F948E2733B}"/>
              </a:ext>
            </a:extLst>
          </p:cNvPr>
          <p:cNvGrpSpPr/>
          <p:nvPr/>
        </p:nvGrpSpPr>
        <p:grpSpPr>
          <a:xfrm>
            <a:off x="8915515" y="1409709"/>
            <a:ext cx="2501622" cy="4983649"/>
            <a:chOff x="8915515" y="1409709"/>
            <a:chExt cx="2501622" cy="4983649"/>
          </a:xfrm>
        </p:grpSpPr>
        <p:grpSp>
          <p:nvGrpSpPr>
            <p:cNvPr id="270" name="Grupa 269">
              <a:extLst>
                <a:ext uri="{FF2B5EF4-FFF2-40B4-BE49-F238E27FC236}">
                  <a16:creationId xmlns:a16="http://schemas.microsoft.com/office/drawing/2014/main" id="{E74DA1CD-723A-493B-B4F2-710D0E3F7D29}"/>
                </a:ext>
              </a:extLst>
            </p:cNvPr>
            <p:cNvGrpSpPr/>
            <p:nvPr/>
          </p:nvGrpSpPr>
          <p:grpSpPr>
            <a:xfrm>
              <a:off x="8915515" y="1409709"/>
              <a:ext cx="2501622" cy="4983649"/>
              <a:chOff x="8915515" y="1409709"/>
              <a:chExt cx="2501622" cy="4983649"/>
            </a:xfrm>
          </p:grpSpPr>
          <p:grpSp>
            <p:nvGrpSpPr>
              <p:cNvPr id="253" name="Grupa 252">
                <a:extLst>
                  <a:ext uri="{FF2B5EF4-FFF2-40B4-BE49-F238E27FC236}">
                    <a16:creationId xmlns:a16="http://schemas.microsoft.com/office/drawing/2014/main" id="{EAD382D1-7B94-4AD0-8F67-EA2A5A3D7F14}"/>
                  </a:ext>
                </a:extLst>
              </p:cNvPr>
              <p:cNvGrpSpPr/>
              <p:nvPr/>
            </p:nvGrpSpPr>
            <p:grpSpPr>
              <a:xfrm>
                <a:off x="8997644" y="1409709"/>
                <a:ext cx="2419493" cy="4957246"/>
                <a:chOff x="8997644" y="1409709"/>
                <a:chExt cx="2419493" cy="4957246"/>
              </a:xfrm>
            </p:grpSpPr>
            <p:sp>
              <p:nvSpPr>
                <p:cNvPr id="252" name="Prostokąt 251">
                  <a:extLst>
                    <a:ext uri="{FF2B5EF4-FFF2-40B4-BE49-F238E27FC236}">
                      <a16:creationId xmlns:a16="http://schemas.microsoft.com/office/drawing/2014/main" id="{B2A24096-8C04-4B65-95B8-2D388A2CA336}"/>
                    </a:ext>
                  </a:extLst>
                </p:cNvPr>
                <p:cNvSpPr/>
                <p:nvPr/>
              </p:nvSpPr>
              <p:spPr>
                <a:xfrm>
                  <a:off x="8997644" y="1409709"/>
                  <a:ext cx="2419493" cy="4957246"/>
                </a:xfrm>
                <a:custGeom>
                  <a:avLst/>
                  <a:gdLst>
                    <a:gd name="connsiteX0" fmla="*/ 0 w 203227"/>
                    <a:gd name="connsiteY0" fmla="*/ 0 h 4957246"/>
                    <a:gd name="connsiteX1" fmla="*/ 203227 w 203227"/>
                    <a:gd name="connsiteY1" fmla="*/ 0 h 4957246"/>
                    <a:gd name="connsiteX2" fmla="*/ 203227 w 203227"/>
                    <a:gd name="connsiteY2" fmla="*/ 4957246 h 4957246"/>
                    <a:gd name="connsiteX3" fmla="*/ 0 w 203227"/>
                    <a:gd name="connsiteY3" fmla="*/ 4957246 h 4957246"/>
                    <a:gd name="connsiteX4" fmla="*/ 0 w 203227"/>
                    <a:gd name="connsiteY4" fmla="*/ 0 h 4957246"/>
                    <a:gd name="connsiteX0" fmla="*/ 0 w 203227"/>
                    <a:gd name="connsiteY0" fmla="*/ 0 h 4957246"/>
                    <a:gd name="connsiteX1" fmla="*/ 203227 w 203227"/>
                    <a:gd name="connsiteY1" fmla="*/ 0 h 4957246"/>
                    <a:gd name="connsiteX2" fmla="*/ 203227 w 203227"/>
                    <a:gd name="connsiteY2" fmla="*/ 4957246 h 4957246"/>
                    <a:gd name="connsiteX3" fmla="*/ 0 w 203227"/>
                    <a:gd name="connsiteY3" fmla="*/ 4957246 h 4957246"/>
                    <a:gd name="connsiteX4" fmla="*/ 189 w 203227"/>
                    <a:gd name="connsiteY4" fmla="*/ 4314816 h 4957246"/>
                    <a:gd name="connsiteX5" fmla="*/ 0 w 203227"/>
                    <a:gd name="connsiteY5" fmla="*/ 0 h 4957246"/>
                    <a:gd name="connsiteX0" fmla="*/ 2215961 w 2419188"/>
                    <a:gd name="connsiteY0" fmla="*/ 0 h 4962516"/>
                    <a:gd name="connsiteX1" fmla="*/ 2419188 w 2419188"/>
                    <a:gd name="connsiteY1" fmla="*/ 0 h 4962516"/>
                    <a:gd name="connsiteX2" fmla="*/ 2419188 w 2419188"/>
                    <a:gd name="connsiteY2" fmla="*/ 4957246 h 4962516"/>
                    <a:gd name="connsiteX3" fmla="*/ 2215961 w 2419188"/>
                    <a:gd name="connsiteY3" fmla="*/ 4957246 h 4962516"/>
                    <a:gd name="connsiteX4" fmla="*/ 0 w 2419188"/>
                    <a:gd name="connsiteY4" fmla="*/ 4962516 h 4962516"/>
                    <a:gd name="connsiteX5" fmla="*/ 2215961 w 2419188"/>
                    <a:gd name="connsiteY5" fmla="*/ 0 h 4962516"/>
                    <a:gd name="connsiteX0" fmla="*/ 2215961 w 2419188"/>
                    <a:gd name="connsiteY0" fmla="*/ 0 h 4957246"/>
                    <a:gd name="connsiteX1" fmla="*/ 2419188 w 2419188"/>
                    <a:gd name="connsiteY1" fmla="*/ 0 h 4957246"/>
                    <a:gd name="connsiteX2" fmla="*/ 2419188 w 2419188"/>
                    <a:gd name="connsiteY2" fmla="*/ 4957246 h 4957246"/>
                    <a:gd name="connsiteX3" fmla="*/ 2215961 w 2419188"/>
                    <a:gd name="connsiteY3" fmla="*/ 4957246 h 4957246"/>
                    <a:gd name="connsiteX4" fmla="*/ 0 w 2419188"/>
                    <a:gd name="connsiteY4" fmla="*/ 4952991 h 4957246"/>
                    <a:gd name="connsiteX5" fmla="*/ 2215961 w 2419188"/>
                    <a:gd name="connsiteY5" fmla="*/ 0 h 4957246"/>
                    <a:gd name="connsiteX0" fmla="*/ 2215961 w 2419188"/>
                    <a:gd name="connsiteY0" fmla="*/ 0 h 4957246"/>
                    <a:gd name="connsiteX1" fmla="*/ 2419188 w 2419188"/>
                    <a:gd name="connsiteY1" fmla="*/ 0 h 4957246"/>
                    <a:gd name="connsiteX2" fmla="*/ 2419188 w 2419188"/>
                    <a:gd name="connsiteY2" fmla="*/ 4957246 h 4957246"/>
                    <a:gd name="connsiteX3" fmla="*/ 2215961 w 2419188"/>
                    <a:gd name="connsiteY3" fmla="*/ 4957246 h 4957246"/>
                    <a:gd name="connsiteX4" fmla="*/ 0 w 2419188"/>
                    <a:gd name="connsiteY4" fmla="*/ 4952991 h 4957246"/>
                    <a:gd name="connsiteX5" fmla="*/ 2215961 w 2419188"/>
                    <a:gd name="connsiteY5" fmla="*/ 0 h 4957246"/>
                    <a:gd name="connsiteX0" fmla="*/ 2215961 w 2419188"/>
                    <a:gd name="connsiteY0" fmla="*/ 0 h 4957246"/>
                    <a:gd name="connsiteX1" fmla="*/ 2419188 w 2419188"/>
                    <a:gd name="connsiteY1" fmla="*/ 0 h 4957246"/>
                    <a:gd name="connsiteX2" fmla="*/ 2419188 w 2419188"/>
                    <a:gd name="connsiteY2" fmla="*/ 4957246 h 4957246"/>
                    <a:gd name="connsiteX3" fmla="*/ 2215961 w 2419188"/>
                    <a:gd name="connsiteY3" fmla="*/ 4957246 h 4957246"/>
                    <a:gd name="connsiteX4" fmla="*/ 0 w 2419188"/>
                    <a:gd name="connsiteY4" fmla="*/ 4952991 h 4957246"/>
                    <a:gd name="connsiteX5" fmla="*/ 419100 w 2419188"/>
                    <a:gd name="connsiteY5" fmla="*/ 4006841 h 4957246"/>
                    <a:gd name="connsiteX6" fmla="*/ 2215961 w 2419188"/>
                    <a:gd name="connsiteY6" fmla="*/ 0 h 4957246"/>
                    <a:gd name="connsiteX0" fmla="*/ 2215961 w 2419188"/>
                    <a:gd name="connsiteY0" fmla="*/ 0 h 4957246"/>
                    <a:gd name="connsiteX1" fmla="*/ 2419188 w 2419188"/>
                    <a:gd name="connsiteY1" fmla="*/ 0 h 4957246"/>
                    <a:gd name="connsiteX2" fmla="*/ 2419188 w 2419188"/>
                    <a:gd name="connsiteY2" fmla="*/ 4957246 h 4957246"/>
                    <a:gd name="connsiteX3" fmla="*/ 2215961 w 2419188"/>
                    <a:gd name="connsiteY3" fmla="*/ 4957246 h 4957246"/>
                    <a:gd name="connsiteX4" fmla="*/ 0 w 2419188"/>
                    <a:gd name="connsiteY4" fmla="*/ 4952991 h 4957246"/>
                    <a:gd name="connsiteX5" fmla="*/ 3175 w 2419188"/>
                    <a:gd name="connsiteY5" fmla="*/ 3975091 h 4957246"/>
                    <a:gd name="connsiteX6" fmla="*/ 2215961 w 2419188"/>
                    <a:gd name="connsiteY6" fmla="*/ 0 h 4957246"/>
                    <a:gd name="connsiteX0" fmla="*/ 2215961 w 2419188"/>
                    <a:gd name="connsiteY0" fmla="*/ 0 h 4957246"/>
                    <a:gd name="connsiteX1" fmla="*/ 2419188 w 2419188"/>
                    <a:gd name="connsiteY1" fmla="*/ 0 h 4957246"/>
                    <a:gd name="connsiteX2" fmla="*/ 2419188 w 2419188"/>
                    <a:gd name="connsiteY2" fmla="*/ 4957246 h 4957246"/>
                    <a:gd name="connsiteX3" fmla="*/ 2215961 w 2419188"/>
                    <a:gd name="connsiteY3" fmla="*/ 4957246 h 4957246"/>
                    <a:gd name="connsiteX4" fmla="*/ 0 w 2419188"/>
                    <a:gd name="connsiteY4" fmla="*/ 4952991 h 4957246"/>
                    <a:gd name="connsiteX5" fmla="*/ 3175 w 2419188"/>
                    <a:gd name="connsiteY5" fmla="*/ 3975091 h 4957246"/>
                    <a:gd name="connsiteX6" fmla="*/ 123825 w 2419188"/>
                    <a:gd name="connsiteY6" fmla="*/ 3768716 h 4957246"/>
                    <a:gd name="connsiteX7" fmla="*/ 2215961 w 2419188"/>
                    <a:gd name="connsiteY7" fmla="*/ 0 h 4957246"/>
                    <a:gd name="connsiteX0" fmla="*/ 2215961 w 2419188"/>
                    <a:gd name="connsiteY0" fmla="*/ 0 h 4957246"/>
                    <a:gd name="connsiteX1" fmla="*/ 2419188 w 2419188"/>
                    <a:gd name="connsiteY1" fmla="*/ 0 h 4957246"/>
                    <a:gd name="connsiteX2" fmla="*/ 2419188 w 2419188"/>
                    <a:gd name="connsiteY2" fmla="*/ 4957246 h 4957246"/>
                    <a:gd name="connsiteX3" fmla="*/ 2215961 w 2419188"/>
                    <a:gd name="connsiteY3" fmla="*/ 4957246 h 4957246"/>
                    <a:gd name="connsiteX4" fmla="*/ 0 w 2419188"/>
                    <a:gd name="connsiteY4" fmla="*/ 4952991 h 4957246"/>
                    <a:gd name="connsiteX5" fmla="*/ 3175 w 2419188"/>
                    <a:gd name="connsiteY5" fmla="*/ 3975091 h 4957246"/>
                    <a:gd name="connsiteX6" fmla="*/ 2225675 w 2419188"/>
                    <a:gd name="connsiteY6" fmla="*/ 3956041 h 4957246"/>
                    <a:gd name="connsiteX7" fmla="*/ 2215961 w 2419188"/>
                    <a:gd name="connsiteY7" fmla="*/ 0 h 4957246"/>
                    <a:gd name="connsiteX0" fmla="*/ 2216266 w 2419493"/>
                    <a:gd name="connsiteY0" fmla="*/ 0 h 4957246"/>
                    <a:gd name="connsiteX1" fmla="*/ 2419493 w 2419493"/>
                    <a:gd name="connsiteY1" fmla="*/ 0 h 4957246"/>
                    <a:gd name="connsiteX2" fmla="*/ 2419493 w 2419493"/>
                    <a:gd name="connsiteY2" fmla="*/ 4957246 h 4957246"/>
                    <a:gd name="connsiteX3" fmla="*/ 2216266 w 2419493"/>
                    <a:gd name="connsiteY3" fmla="*/ 4957246 h 4957246"/>
                    <a:gd name="connsiteX4" fmla="*/ 305 w 2419493"/>
                    <a:gd name="connsiteY4" fmla="*/ 4952991 h 4957246"/>
                    <a:gd name="connsiteX5" fmla="*/ 305 w 2419493"/>
                    <a:gd name="connsiteY5" fmla="*/ 3822691 h 4957246"/>
                    <a:gd name="connsiteX6" fmla="*/ 2225980 w 2419493"/>
                    <a:gd name="connsiteY6" fmla="*/ 3956041 h 4957246"/>
                    <a:gd name="connsiteX7" fmla="*/ 2216266 w 2419493"/>
                    <a:gd name="connsiteY7" fmla="*/ 0 h 4957246"/>
                    <a:gd name="connsiteX0" fmla="*/ 2216266 w 2419493"/>
                    <a:gd name="connsiteY0" fmla="*/ 0 h 4957246"/>
                    <a:gd name="connsiteX1" fmla="*/ 2419493 w 2419493"/>
                    <a:gd name="connsiteY1" fmla="*/ 0 h 4957246"/>
                    <a:gd name="connsiteX2" fmla="*/ 2419493 w 2419493"/>
                    <a:gd name="connsiteY2" fmla="*/ 4957246 h 4957246"/>
                    <a:gd name="connsiteX3" fmla="*/ 2216266 w 2419493"/>
                    <a:gd name="connsiteY3" fmla="*/ 4957246 h 4957246"/>
                    <a:gd name="connsiteX4" fmla="*/ 305 w 2419493"/>
                    <a:gd name="connsiteY4" fmla="*/ 4952991 h 4957246"/>
                    <a:gd name="connsiteX5" fmla="*/ 305 w 2419493"/>
                    <a:gd name="connsiteY5" fmla="*/ 3822691 h 4957246"/>
                    <a:gd name="connsiteX6" fmla="*/ 2225980 w 2419493"/>
                    <a:gd name="connsiteY6" fmla="*/ 3825866 h 4957246"/>
                    <a:gd name="connsiteX7" fmla="*/ 2216266 w 2419493"/>
                    <a:gd name="connsiteY7" fmla="*/ 0 h 4957246"/>
                    <a:gd name="connsiteX0" fmla="*/ 2216266 w 2419493"/>
                    <a:gd name="connsiteY0" fmla="*/ 0 h 4957246"/>
                    <a:gd name="connsiteX1" fmla="*/ 2419493 w 2419493"/>
                    <a:gd name="connsiteY1" fmla="*/ 0 h 4957246"/>
                    <a:gd name="connsiteX2" fmla="*/ 2419493 w 2419493"/>
                    <a:gd name="connsiteY2" fmla="*/ 4957246 h 4957246"/>
                    <a:gd name="connsiteX3" fmla="*/ 2216266 w 2419493"/>
                    <a:gd name="connsiteY3" fmla="*/ 4957246 h 4957246"/>
                    <a:gd name="connsiteX4" fmla="*/ 305 w 2419493"/>
                    <a:gd name="connsiteY4" fmla="*/ 4952991 h 4957246"/>
                    <a:gd name="connsiteX5" fmla="*/ 305 w 2419493"/>
                    <a:gd name="connsiteY5" fmla="*/ 4284653 h 4957246"/>
                    <a:gd name="connsiteX6" fmla="*/ 2225980 w 2419493"/>
                    <a:gd name="connsiteY6" fmla="*/ 3825866 h 4957246"/>
                    <a:gd name="connsiteX7" fmla="*/ 2216266 w 2419493"/>
                    <a:gd name="connsiteY7" fmla="*/ 0 h 4957246"/>
                    <a:gd name="connsiteX0" fmla="*/ 2216266 w 2419493"/>
                    <a:gd name="connsiteY0" fmla="*/ 0 h 4957246"/>
                    <a:gd name="connsiteX1" fmla="*/ 2419493 w 2419493"/>
                    <a:gd name="connsiteY1" fmla="*/ 0 h 4957246"/>
                    <a:gd name="connsiteX2" fmla="*/ 2419493 w 2419493"/>
                    <a:gd name="connsiteY2" fmla="*/ 4957246 h 4957246"/>
                    <a:gd name="connsiteX3" fmla="*/ 2216266 w 2419493"/>
                    <a:gd name="connsiteY3" fmla="*/ 4957246 h 4957246"/>
                    <a:gd name="connsiteX4" fmla="*/ 305 w 2419493"/>
                    <a:gd name="connsiteY4" fmla="*/ 4952991 h 4957246"/>
                    <a:gd name="connsiteX5" fmla="*/ 305 w 2419493"/>
                    <a:gd name="connsiteY5" fmla="*/ 4284653 h 4957246"/>
                    <a:gd name="connsiteX6" fmla="*/ 2216455 w 2419493"/>
                    <a:gd name="connsiteY6" fmla="*/ 4283066 h 4957246"/>
                    <a:gd name="connsiteX7" fmla="*/ 2216266 w 2419493"/>
                    <a:gd name="connsiteY7" fmla="*/ 0 h 4957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9493" h="4957246">
                      <a:moveTo>
                        <a:pt x="2216266" y="0"/>
                      </a:moveTo>
                      <a:lnTo>
                        <a:pt x="2419493" y="0"/>
                      </a:lnTo>
                      <a:lnTo>
                        <a:pt x="2419493" y="4957246"/>
                      </a:lnTo>
                      <a:lnTo>
                        <a:pt x="2216266" y="4957246"/>
                      </a:lnTo>
                      <a:lnTo>
                        <a:pt x="305" y="4952991"/>
                      </a:lnTo>
                      <a:cubicBezTo>
                        <a:pt x="1363" y="4627024"/>
                        <a:pt x="-753" y="4610620"/>
                        <a:pt x="305" y="4284653"/>
                      </a:cubicBezTo>
                      <a:lnTo>
                        <a:pt x="2216455" y="4283066"/>
                      </a:lnTo>
                      <a:lnTo>
                        <a:pt x="2216266" y="0"/>
                      </a:lnTo>
                      <a:close/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5" name="Prostokąt 244">
                  <a:extLst>
                    <a:ext uri="{FF2B5EF4-FFF2-40B4-BE49-F238E27FC236}">
                      <a16:creationId xmlns:a16="http://schemas.microsoft.com/office/drawing/2014/main" id="{906394E3-F9ED-45F3-8CE3-914F891783EE}"/>
                    </a:ext>
                  </a:extLst>
                </p:cNvPr>
                <p:cNvSpPr/>
                <p:nvPr/>
              </p:nvSpPr>
              <p:spPr>
                <a:xfrm>
                  <a:off x="11223263" y="1752979"/>
                  <a:ext cx="189240" cy="26284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Prostokąt 248">
                  <a:extLst>
                    <a:ext uri="{FF2B5EF4-FFF2-40B4-BE49-F238E27FC236}">
                      <a16:creationId xmlns:a16="http://schemas.microsoft.com/office/drawing/2014/main" id="{6A1B4148-95D2-427A-9433-E7B72C26EF97}"/>
                    </a:ext>
                  </a:extLst>
                </p:cNvPr>
                <p:cNvSpPr/>
                <p:nvPr/>
              </p:nvSpPr>
              <p:spPr>
                <a:xfrm>
                  <a:off x="11223263" y="2640493"/>
                  <a:ext cx="189240" cy="26284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Prostokąt 249">
                  <a:extLst>
                    <a:ext uri="{FF2B5EF4-FFF2-40B4-BE49-F238E27FC236}">
                      <a16:creationId xmlns:a16="http://schemas.microsoft.com/office/drawing/2014/main" id="{BCFB1C9B-CFE4-44F9-A0E1-ED9C20DB9FFB}"/>
                    </a:ext>
                  </a:extLst>
                </p:cNvPr>
                <p:cNvSpPr/>
                <p:nvPr/>
              </p:nvSpPr>
              <p:spPr>
                <a:xfrm>
                  <a:off x="11220904" y="3459756"/>
                  <a:ext cx="189240" cy="26284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Prostokąt 250">
                  <a:extLst>
                    <a:ext uri="{FF2B5EF4-FFF2-40B4-BE49-F238E27FC236}">
                      <a16:creationId xmlns:a16="http://schemas.microsoft.com/office/drawing/2014/main" id="{163C04EF-B6F0-4E6F-9CA6-9255C6A2CEB5}"/>
                    </a:ext>
                  </a:extLst>
                </p:cNvPr>
                <p:cNvSpPr/>
                <p:nvPr/>
              </p:nvSpPr>
              <p:spPr>
                <a:xfrm>
                  <a:off x="11220293" y="4333987"/>
                  <a:ext cx="189240" cy="26284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pole tekstowe 254">
                    <a:extLst>
                      <a:ext uri="{FF2B5EF4-FFF2-40B4-BE49-F238E27FC236}">
                        <a16:creationId xmlns:a16="http://schemas.microsoft.com/office/drawing/2014/main" id="{707A1104-DEB8-449F-8D79-3FCAD5864E5D}"/>
                      </a:ext>
                    </a:extLst>
                  </p:cNvPr>
                  <p:cNvSpPr txBox="1"/>
                  <p:nvPr/>
                </p:nvSpPr>
                <p:spPr>
                  <a:xfrm>
                    <a:off x="8915515" y="5687524"/>
                    <a:ext cx="2501622" cy="705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pl-PL" sz="1050" b="0" i="0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1050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050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050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l-PL" sz="105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105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pl-PL" sz="105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1050" i="1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050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l-PL" sz="1050" i="1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l-PL" sz="105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  <m:oMath xmlns:m="http://schemas.openxmlformats.org/officeDocument/2006/math">
                          <m:f>
                            <m:fPr>
                              <m:ctrlP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pl-PL" sz="105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𝑏𝑥</m:t>
                              </m:r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105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05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05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105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pl-PL" sz="10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l-PL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10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05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l-PL" sz="10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l-PL" sz="10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255" name="pole tekstowe 254">
                    <a:extLst>
                      <a:ext uri="{FF2B5EF4-FFF2-40B4-BE49-F238E27FC236}">
                        <a16:creationId xmlns:a16="http://schemas.microsoft.com/office/drawing/2014/main" id="{707A1104-DEB8-449F-8D79-3FCAD5864E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5515" y="5687524"/>
                    <a:ext cx="2501622" cy="70583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4" name="Obraz 253">
              <a:extLst>
                <a:ext uri="{FF2B5EF4-FFF2-40B4-BE49-F238E27FC236}">
                  <a16:creationId xmlns:a16="http://schemas.microsoft.com/office/drawing/2014/main" id="{32595259-D85F-4671-8C57-7854104A2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0293" y="1409709"/>
              <a:ext cx="189240" cy="190074"/>
            </a:xfrm>
            <a:prstGeom prst="rect">
              <a:avLst/>
            </a:prstGeom>
          </p:spPr>
        </p:pic>
      </p:grpSp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Sketch</a:t>
            </a:r>
            <a:r>
              <a:rPr lang="pl-PL" sz="5200" dirty="0">
                <a:solidFill>
                  <a:srgbClr val="FFFFFF"/>
                </a:solidFill>
              </a:rPr>
              <a:t> of the </a:t>
            </a:r>
            <a:r>
              <a:rPr lang="pl-PL" sz="5200" dirty="0" err="1">
                <a:solidFill>
                  <a:srgbClr val="FFFFFF"/>
                </a:solidFill>
              </a:rPr>
              <a:t>evolution</a:t>
            </a:r>
            <a:r>
              <a:rPr lang="pl-PL" sz="5200" dirty="0">
                <a:solidFill>
                  <a:srgbClr val="FFFFFF"/>
                </a:solidFill>
              </a:rPr>
              <a:t> operator idea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48AA9893-F1A5-48E0-A54B-9F462C5405E8}"/>
              </a:ext>
            </a:extLst>
          </p:cNvPr>
          <p:cNvGrpSpPr/>
          <p:nvPr/>
        </p:nvGrpSpPr>
        <p:grpSpPr>
          <a:xfrm>
            <a:off x="2563086" y="1616856"/>
            <a:ext cx="5195142" cy="3525625"/>
            <a:chOff x="3953231" y="2682178"/>
            <a:chExt cx="1852732" cy="1044072"/>
          </a:xfrm>
        </p:grpSpPr>
        <p:sp>
          <p:nvSpPr>
            <p:cNvPr id="10" name="Nawias otwierający 9">
              <a:extLst>
                <a:ext uri="{FF2B5EF4-FFF2-40B4-BE49-F238E27FC236}">
                  <a16:creationId xmlns:a16="http://schemas.microsoft.com/office/drawing/2014/main" id="{8C55CC36-6413-43C7-BCE9-ADA6818D6EC9}"/>
                </a:ext>
              </a:extLst>
            </p:cNvPr>
            <p:cNvSpPr/>
            <p:nvPr/>
          </p:nvSpPr>
          <p:spPr>
            <a:xfrm>
              <a:off x="3953231" y="2682178"/>
              <a:ext cx="58123" cy="104407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F1E40010-8B5F-41BC-95EC-A23BC920BDA5}"/>
                </a:ext>
              </a:extLst>
            </p:cNvPr>
            <p:cNvGrpSpPr/>
            <p:nvPr/>
          </p:nvGrpSpPr>
          <p:grpSpPr>
            <a:xfrm>
              <a:off x="4024348" y="2721797"/>
              <a:ext cx="1722409" cy="976428"/>
              <a:chOff x="3513383" y="2750399"/>
              <a:chExt cx="1722409" cy="976428"/>
            </a:xfrm>
          </p:grpSpPr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8429200B-7513-483B-B784-DE2C17BFC5A2}"/>
                  </a:ext>
                </a:extLst>
              </p:cNvPr>
              <p:cNvSpPr/>
              <p:nvPr/>
            </p:nvSpPr>
            <p:spPr>
              <a:xfrm>
                <a:off x="3517022" y="2752178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+</a:t>
                </a:r>
                <a:endParaRPr lang="en-US" sz="2800" dirty="0"/>
              </a:p>
            </p:txBody>
          </p:sp>
          <p:sp>
            <p:nvSpPr>
              <p:cNvPr id="14" name="Prostokąt: zaokrąglone rogi 13">
                <a:extLst>
                  <a:ext uri="{FF2B5EF4-FFF2-40B4-BE49-F238E27FC236}">
                    <a16:creationId xmlns:a16="http://schemas.microsoft.com/office/drawing/2014/main" id="{044EF070-33B7-4B4E-9675-5ED4DDA6AB85}"/>
                  </a:ext>
                </a:extLst>
              </p:cNvPr>
              <p:cNvSpPr/>
              <p:nvPr/>
            </p:nvSpPr>
            <p:spPr>
              <a:xfrm>
                <a:off x="3743418" y="2751486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5" name="Prostokąt: zaokrąglone rogi 14">
                <a:extLst>
                  <a:ext uri="{FF2B5EF4-FFF2-40B4-BE49-F238E27FC236}">
                    <a16:creationId xmlns:a16="http://schemas.microsoft.com/office/drawing/2014/main" id="{262B331A-BD38-4288-BFB2-DBD59DD38E9D}"/>
                  </a:ext>
                </a:extLst>
              </p:cNvPr>
              <p:cNvSpPr/>
              <p:nvPr/>
            </p:nvSpPr>
            <p:spPr>
              <a:xfrm>
                <a:off x="3517022" y="2878877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id="{3F235E34-BA9D-4850-9A2C-F1A69BB8FCEA}"/>
                  </a:ext>
                </a:extLst>
              </p:cNvPr>
              <p:cNvSpPr/>
              <p:nvPr/>
            </p:nvSpPr>
            <p:spPr>
              <a:xfrm>
                <a:off x="3743418" y="2878877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-</a:t>
                </a:r>
                <a:endParaRPr lang="en-US" sz="2800" dirty="0"/>
              </a:p>
            </p:txBody>
          </p:sp>
          <p:sp>
            <p:nvSpPr>
              <p:cNvPr id="17" name="Prostokąt: zaokrąglone rogi 16">
                <a:extLst>
                  <a:ext uri="{FF2B5EF4-FFF2-40B4-BE49-F238E27FC236}">
                    <a16:creationId xmlns:a16="http://schemas.microsoft.com/office/drawing/2014/main" id="{10F87897-3A1E-4A74-B9C2-CAB86AD0789C}"/>
                  </a:ext>
                </a:extLst>
              </p:cNvPr>
              <p:cNvSpPr/>
              <p:nvPr/>
            </p:nvSpPr>
            <p:spPr>
              <a:xfrm>
                <a:off x="3965092" y="2752178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" name="Prostokąt: zaokrąglone rogi 17">
                <a:extLst>
                  <a:ext uri="{FF2B5EF4-FFF2-40B4-BE49-F238E27FC236}">
                    <a16:creationId xmlns:a16="http://schemas.microsoft.com/office/drawing/2014/main" id="{E3E9C679-B036-4629-AD0E-0BC4FAC10DBF}"/>
                  </a:ext>
                </a:extLst>
              </p:cNvPr>
              <p:cNvSpPr/>
              <p:nvPr/>
            </p:nvSpPr>
            <p:spPr>
              <a:xfrm>
                <a:off x="4191488" y="275148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" name="Prostokąt: zaokrąglone rogi 18">
                <a:extLst>
                  <a:ext uri="{FF2B5EF4-FFF2-40B4-BE49-F238E27FC236}">
                    <a16:creationId xmlns:a16="http://schemas.microsoft.com/office/drawing/2014/main" id="{A7648203-B0F7-47B7-921A-AEB0CCEEE3E7}"/>
                  </a:ext>
                </a:extLst>
              </p:cNvPr>
              <p:cNvSpPr/>
              <p:nvPr/>
            </p:nvSpPr>
            <p:spPr>
              <a:xfrm>
                <a:off x="3965092" y="28788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" name="Prostokąt: zaokrąglone rogi 19">
                <a:extLst>
                  <a:ext uri="{FF2B5EF4-FFF2-40B4-BE49-F238E27FC236}">
                    <a16:creationId xmlns:a16="http://schemas.microsoft.com/office/drawing/2014/main" id="{FB2813FB-EE94-4A19-A847-4F084EA0F285}"/>
                  </a:ext>
                </a:extLst>
              </p:cNvPr>
              <p:cNvSpPr/>
              <p:nvPr/>
            </p:nvSpPr>
            <p:spPr>
              <a:xfrm>
                <a:off x="4191488" y="28788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" name="Prostokąt: zaokrąglone rogi 20">
                <a:extLst>
                  <a:ext uri="{FF2B5EF4-FFF2-40B4-BE49-F238E27FC236}">
                    <a16:creationId xmlns:a16="http://schemas.microsoft.com/office/drawing/2014/main" id="{71BC69CF-E0EA-4620-8C0C-B6A096C45C2D}"/>
                  </a:ext>
                </a:extLst>
              </p:cNvPr>
              <p:cNvSpPr/>
              <p:nvPr/>
            </p:nvSpPr>
            <p:spPr>
              <a:xfrm>
                <a:off x="4410605" y="27521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2" name="Prostokąt: zaokrąglone rogi 21">
                <a:extLst>
                  <a:ext uri="{FF2B5EF4-FFF2-40B4-BE49-F238E27FC236}">
                    <a16:creationId xmlns:a16="http://schemas.microsoft.com/office/drawing/2014/main" id="{C5C8FD84-6D6C-4708-8790-DDEC47E66F60}"/>
                  </a:ext>
                </a:extLst>
              </p:cNvPr>
              <p:cNvSpPr/>
              <p:nvPr/>
            </p:nvSpPr>
            <p:spPr>
              <a:xfrm>
                <a:off x="4637001" y="275148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2B0374E0-0BA8-44C7-B81A-6AFF6BDCD6E9}"/>
                  </a:ext>
                </a:extLst>
              </p:cNvPr>
              <p:cNvSpPr/>
              <p:nvPr/>
            </p:nvSpPr>
            <p:spPr>
              <a:xfrm>
                <a:off x="4410605" y="28788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4550E040-0D48-46F3-818E-902BA6A9B2FC}"/>
                  </a:ext>
                </a:extLst>
              </p:cNvPr>
              <p:cNvSpPr/>
              <p:nvPr/>
            </p:nvSpPr>
            <p:spPr>
              <a:xfrm>
                <a:off x="4637001" y="28788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BECAEA6F-7394-42E3-A590-B890F6A1CB19}"/>
                  </a:ext>
                </a:extLst>
              </p:cNvPr>
              <p:cNvSpPr/>
              <p:nvPr/>
            </p:nvSpPr>
            <p:spPr>
              <a:xfrm>
                <a:off x="3965092" y="3004475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+</a:t>
                </a:r>
                <a:endParaRPr lang="en-US" sz="2800" dirty="0"/>
              </a:p>
            </p:txBody>
          </p:sp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540A027-69AC-415E-B3BF-2AC8EA9AE246}"/>
                  </a:ext>
                </a:extLst>
              </p:cNvPr>
              <p:cNvSpPr/>
              <p:nvPr/>
            </p:nvSpPr>
            <p:spPr>
              <a:xfrm>
                <a:off x="4191488" y="300378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92B46F63-9D10-4EE4-B3E5-53D4AEC30C49}"/>
                  </a:ext>
                </a:extLst>
              </p:cNvPr>
              <p:cNvSpPr/>
              <p:nvPr/>
            </p:nvSpPr>
            <p:spPr>
              <a:xfrm>
                <a:off x="3965092" y="31311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3E8C4AAD-3D6F-4CD8-A0BB-12CFE9E7FE78}"/>
                  </a:ext>
                </a:extLst>
              </p:cNvPr>
              <p:cNvSpPr/>
              <p:nvPr/>
            </p:nvSpPr>
            <p:spPr>
              <a:xfrm>
                <a:off x="4191488" y="31311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-</a:t>
                </a:r>
                <a:endParaRPr lang="en-US" sz="2800" dirty="0"/>
              </a:p>
            </p:txBody>
          </p:sp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1AAF8A27-CFA1-4F10-A041-E06E2835AC36}"/>
                  </a:ext>
                </a:extLst>
              </p:cNvPr>
              <p:cNvSpPr/>
              <p:nvPr/>
            </p:nvSpPr>
            <p:spPr>
              <a:xfrm>
                <a:off x="4410605" y="30044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EAAE0364-95C2-48F5-857A-D9A46B035B46}"/>
                  </a:ext>
                </a:extLst>
              </p:cNvPr>
              <p:cNvSpPr/>
              <p:nvPr/>
            </p:nvSpPr>
            <p:spPr>
              <a:xfrm>
                <a:off x="4637001" y="300378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3A5DA55A-B30E-4CF1-99FB-B42D92698E9D}"/>
                  </a:ext>
                </a:extLst>
              </p:cNvPr>
              <p:cNvSpPr/>
              <p:nvPr/>
            </p:nvSpPr>
            <p:spPr>
              <a:xfrm>
                <a:off x="4410605" y="31311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4E5F9526-DD5F-45FD-8A2C-19261105C237}"/>
                  </a:ext>
                </a:extLst>
              </p:cNvPr>
              <p:cNvSpPr/>
              <p:nvPr/>
            </p:nvSpPr>
            <p:spPr>
              <a:xfrm>
                <a:off x="4637001" y="31311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D77401C2-FE31-4A36-B06C-8D6D518AF27F}"/>
                  </a:ext>
                </a:extLst>
              </p:cNvPr>
              <p:cNvSpPr/>
              <p:nvPr/>
            </p:nvSpPr>
            <p:spPr>
              <a:xfrm>
                <a:off x="4856118" y="30044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B3BD7617-62A2-445E-85E0-D1B59061D7A2}"/>
                  </a:ext>
                </a:extLst>
              </p:cNvPr>
              <p:cNvSpPr/>
              <p:nvPr/>
            </p:nvSpPr>
            <p:spPr>
              <a:xfrm>
                <a:off x="5082514" y="300378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7EB9C987-3CBB-4C65-AF40-F60A6EE9A90B}"/>
                  </a:ext>
                </a:extLst>
              </p:cNvPr>
              <p:cNvSpPr/>
              <p:nvPr/>
            </p:nvSpPr>
            <p:spPr>
              <a:xfrm>
                <a:off x="4856118" y="31311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7D11C9D5-78FF-4A98-88B8-C96177097AF0}"/>
                  </a:ext>
                </a:extLst>
              </p:cNvPr>
              <p:cNvSpPr/>
              <p:nvPr/>
            </p:nvSpPr>
            <p:spPr>
              <a:xfrm>
                <a:off x="5082514" y="31311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B180DBF3-8D8E-470B-966A-A7FA851ADE20}"/>
                  </a:ext>
                </a:extLst>
              </p:cNvPr>
              <p:cNvSpPr/>
              <p:nvPr/>
            </p:nvSpPr>
            <p:spPr>
              <a:xfrm>
                <a:off x="4410605" y="3259575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+</a:t>
                </a:r>
                <a:endParaRPr lang="en-US" sz="2800" dirty="0"/>
              </a:p>
            </p:txBody>
          </p:sp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9AFE0695-2549-4C1D-864B-ADBDF2BF7DFD}"/>
                  </a:ext>
                </a:extLst>
              </p:cNvPr>
              <p:cNvSpPr/>
              <p:nvPr/>
            </p:nvSpPr>
            <p:spPr>
              <a:xfrm>
                <a:off x="4637001" y="325888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A0B32D1D-3A0B-48EF-A140-37F472BAD713}"/>
                  </a:ext>
                </a:extLst>
              </p:cNvPr>
              <p:cNvSpPr/>
              <p:nvPr/>
            </p:nvSpPr>
            <p:spPr>
              <a:xfrm>
                <a:off x="4410605" y="33862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E10430CC-AEEB-4271-877C-F4CE9EAC62C0}"/>
                  </a:ext>
                </a:extLst>
              </p:cNvPr>
              <p:cNvSpPr/>
              <p:nvPr/>
            </p:nvSpPr>
            <p:spPr>
              <a:xfrm>
                <a:off x="4637001" y="33862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-</a:t>
                </a:r>
                <a:endParaRPr lang="en-US" sz="2800" dirty="0"/>
              </a:p>
            </p:txBody>
          </p:sp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AAA1CEDF-D601-45C6-96E9-82AFCEF360D8}"/>
                  </a:ext>
                </a:extLst>
              </p:cNvPr>
              <p:cNvSpPr/>
              <p:nvPr/>
            </p:nvSpPr>
            <p:spPr>
              <a:xfrm>
                <a:off x="4856118" y="32595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2" name="Prostokąt: zaokrąglone rogi 41">
                <a:extLst>
                  <a:ext uri="{FF2B5EF4-FFF2-40B4-BE49-F238E27FC236}">
                    <a16:creationId xmlns:a16="http://schemas.microsoft.com/office/drawing/2014/main" id="{E29B57D9-6881-45AE-AAF9-E64533424268}"/>
                  </a:ext>
                </a:extLst>
              </p:cNvPr>
              <p:cNvSpPr/>
              <p:nvPr/>
            </p:nvSpPr>
            <p:spPr>
              <a:xfrm>
                <a:off x="5082514" y="325888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07DC1234-42A0-480B-B73C-42063B77FC92}"/>
                  </a:ext>
                </a:extLst>
              </p:cNvPr>
              <p:cNvSpPr/>
              <p:nvPr/>
            </p:nvSpPr>
            <p:spPr>
              <a:xfrm>
                <a:off x="4856118" y="33862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4" name="Prostokąt: zaokrąglone rogi 43">
                <a:extLst>
                  <a:ext uri="{FF2B5EF4-FFF2-40B4-BE49-F238E27FC236}">
                    <a16:creationId xmlns:a16="http://schemas.microsoft.com/office/drawing/2014/main" id="{D65326A9-EEC8-4541-8047-70A59B7B554D}"/>
                  </a:ext>
                </a:extLst>
              </p:cNvPr>
              <p:cNvSpPr/>
              <p:nvPr/>
            </p:nvSpPr>
            <p:spPr>
              <a:xfrm>
                <a:off x="5082514" y="33862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5" name="Prostokąt: zaokrąglone rogi 44">
                <a:extLst>
                  <a:ext uri="{FF2B5EF4-FFF2-40B4-BE49-F238E27FC236}">
                    <a16:creationId xmlns:a16="http://schemas.microsoft.com/office/drawing/2014/main" id="{17AA156D-897B-4662-94D4-C5FAECE79EC5}"/>
                  </a:ext>
                </a:extLst>
              </p:cNvPr>
              <p:cNvSpPr/>
              <p:nvPr/>
            </p:nvSpPr>
            <p:spPr>
              <a:xfrm>
                <a:off x="4410605" y="35161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3BD0A1B4-2EA8-4D98-88E4-F8D23B981BEA}"/>
                  </a:ext>
                </a:extLst>
              </p:cNvPr>
              <p:cNvSpPr/>
              <p:nvPr/>
            </p:nvSpPr>
            <p:spPr>
              <a:xfrm>
                <a:off x="4637001" y="351548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7" name="Prostokąt: zaokrąglone rogi 46">
                <a:extLst>
                  <a:ext uri="{FF2B5EF4-FFF2-40B4-BE49-F238E27FC236}">
                    <a16:creationId xmlns:a16="http://schemas.microsoft.com/office/drawing/2014/main" id="{CBFB61F1-9FA4-4B29-AFAF-BC21D60AE0E9}"/>
                  </a:ext>
                </a:extLst>
              </p:cNvPr>
              <p:cNvSpPr/>
              <p:nvPr/>
            </p:nvSpPr>
            <p:spPr>
              <a:xfrm>
                <a:off x="4410605" y="36428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A2597B63-4D88-4A21-807C-01CA692FD2DA}"/>
                  </a:ext>
                </a:extLst>
              </p:cNvPr>
              <p:cNvSpPr/>
              <p:nvPr/>
            </p:nvSpPr>
            <p:spPr>
              <a:xfrm>
                <a:off x="4637001" y="36428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49" name="Prostokąt: zaokrąglone rogi 48">
                <a:extLst>
                  <a:ext uri="{FF2B5EF4-FFF2-40B4-BE49-F238E27FC236}">
                    <a16:creationId xmlns:a16="http://schemas.microsoft.com/office/drawing/2014/main" id="{9E7EDD09-564A-4B7A-95A6-9FDF0A81A711}"/>
                  </a:ext>
                </a:extLst>
              </p:cNvPr>
              <p:cNvSpPr/>
              <p:nvPr/>
            </p:nvSpPr>
            <p:spPr>
              <a:xfrm>
                <a:off x="4851877" y="351297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+</a:t>
                </a:r>
                <a:endParaRPr lang="en-US" sz="2800" dirty="0"/>
              </a:p>
            </p:txBody>
          </p:sp>
          <p:sp>
            <p:nvSpPr>
              <p:cNvPr id="50" name="Prostokąt: zaokrąglone rogi 49">
                <a:extLst>
                  <a:ext uri="{FF2B5EF4-FFF2-40B4-BE49-F238E27FC236}">
                    <a16:creationId xmlns:a16="http://schemas.microsoft.com/office/drawing/2014/main" id="{EFAE7B35-3675-45D5-8569-5620386504E2}"/>
                  </a:ext>
                </a:extLst>
              </p:cNvPr>
              <p:cNvSpPr/>
              <p:nvPr/>
            </p:nvSpPr>
            <p:spPr>
              <a:xfrm>
                <a:off x="5078273" y="3512281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FDAFD452-21D2-4680-B7FA-395BCA881EA8}"/>
                  </a:ext>
                </a:extLst>
              </p:cNvPr>
              <p:cNvSpPr/>
              <p:nvPr/>
            </p:nvSpPr>
            <p:spPr>
              <a:xfrm>
                <a:off x="4851877" y="3639672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AF404910-5826-4FAF-AA29-BBBBC5B26DBF}"/>
                  </a:ext>
                </a:extLst>
              </p:cNvPr>
              <p:cNvSpPr/>
              <p:nvPr/>
            </p:nvSpPr>
            <p:spPr>
              <a:xfrm>
                <a:off x="5078273" y="3639672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2800" dirty="0"/>
                  <a:t>-</a:t>
                </a:r>
                <a:endParaRPr lang="en-US" sz="2800" dirty="0"/>
              </a:p>
            </p:txBody>
          </p:sp>
          <p:sp>
            <p:nvSpPr>
              <p:cNvPr id="53" name="Prostokąt: zaokrąglone rogi 52">
                <a:extLst>
                  <a:ext uri="{FF2B5EF4-FFF2-40B4-BE49-F238E27FC236}">
                    <a16:creationId xmlns:a16="http://schemas.microsoft.com/office/drawing/2014/main" id="{704ABBFB-5674-470E-8626-C768F7BCDB16}"/>
                  </a:ext>
                </a:extLst>
              </p:cNvPr>
              <p:cNvSpPr/>
              <p:nvPr/>
            </p:nvSpPr>
            <p:spPr>
              <a:xfrm>
                <a:off x="3513802" y="325882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4" name="Prostokąt: zaokrąglone rogi 53">
                <a:extLst>
                  <a:ext uri="{FF2B5EF4-FFF2-40B4-BE49-F238E27FC236}">
                    <a16:creationId xmlns:a16="http://schemas.microsoft.com/office/drawing/2014/main" id="{750153D1-0C4A-46D8-9CFC-D5655B9BF31A}"/>
                  </a:ext>
                </a:extLst>
              </p:cNvPr>
              <p:cNvSpPr/>
              <p:nvPr/>
            </p:nvSpPr>
            <p:spPr>
              <a:xfrm>
                <a:off x="3740198" y="325813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5" name="Prostokąt: zaokrąglone rogi 54">
                <a:extLst>
                  <a:ext uri="{FF2B5EF4-FFF2-40B4-BE49-F238E27FC236}">
                    <a16:creationId xmlns:a16="http://schemas.microsoft.com/office/drawing/2014/main" id="{CC95D841-60A1-448F-A74F-995EA32D4251}"/>
                  </a:ext>
                </a:extLst>
              </p:cNvPr>
              <p:cNvSpPr/>
              <p:nvPr/>
            </p:nvSpPr>
            <p:spPr>
              <a:xfrm>
                <a:off x="3513802" y="33855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6" name="Prostokąt: zaokrąglone rogi 55">
                <a:extLst>
                  <a:ext uri="{FF2B5EF4-FFF2-40B4-BE49-F238E27FC236}">
                    <a16:creationId xmlns:a16="http://schemas.microsoft.com/office/drawing/2014/main" id="{9244A0E0-0A71-4170-A989-15DBBA3FCEEC}"/>
                  </a:ext>
                </a:extLst>
              </p:cNvPr>
              <p:cNvSpPr/>
              <p:nvPr/>
            </p:nvSpPr>
            <p:spPr>
              <a:xfrm>
                <a:off x="3740198" y="33855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7" name="Prostokąt: zaokrąglone rogi 56">
                <a:extLst>
                  <a:ext uri="{FF2B5EF4-FFF2-40B4-BE49-F238E27FC236}">
                    <a16:creationId xmlns:a16="http://schemas.microsoft.com/office/drawing/2014/main" id="{544FC88F-5EDA-457A-BE27-A10A8494E424}"/>
                  </a:ext>
                </a:extLst>
              </p:cNvPr>
              <p:cNvSpPr/>
              <p:nvPr/>
            </p:nvSpPr>
            <p:spPr>
              <a:xfrm>
                <a:off x="3959315" y="32588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8" name="Prostokąt: zaokrąglone rogi 57">
                <a:extLst>
                  <a:ext uri="{FF2B5EF4-FFF2-40B4-BE49-F238E27FC236}">
                    <a16:creationId xmlns:a16="http://schemas.microsoft.com/office/drawing/2014/main" id="{CBAF29B9-CABC-45B8-8456-52F03A6556EF}"/>
                  </a:ext>
                </a:extLst>
              </p:cNvPr>
              <p:cNvSpPr/>
              <p:nvPr/>
            </p:nvSpPr>
            <p:spPr>
              <a:xfrm>
                <a:off x="4185711" y="325813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59" name="Prostokąt: zaokrąglone rogi 58">
                <a:extLst>
                  <a:ext uri="{FF2B5EF4-FFF2-40B4-BE49-F238E27FC236}">
                    <a16:creationId xmlns:a16="http://schemas.microsoft.com/office/drawing/2014/main" id="{945E1F85-3B59-4690-9D70-B4328C3D52DC}"/>
                  </a:ext>
                </a:extLst>
              </p:cNvPr>
              <p:cNvSpPr/>
              <p:nvPr/>
            </p:nvSpPr>
            <p:spPr>
              <a:xfrm>
                <a:off x="3959315" y="338552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0" name="Prostokąt: zaokrąglone rogi 59">
                <a:extLst>
                  <a:ext uri="{FF2B5EF4-FFF2-40B4-BE49-F238E27FC236}">
                    <a16:creationId xmlns:a16="http://schemas.microsoft.com/office/drawing/2014/main" id="{A5E9736E-94BE-4DA5-8A79-6AE08639F9CD}"/>
                  </a:ext>
                </a:extLst>
              </p:cNvPr>
              <p:cNvSpPr/>
              <p:nvPr/>
            </p:nvSpPr>
            <p:spPr>
              <a:xfrm>
                <a:off x="4185711" y="338552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1" name="Prostokąt: zaokrąglone rogi 60">
                <a:extLst>
                  <a:ext uri="{FF2B5EF4-FFF2-40B4-BE49-F238E27FC236}">
                    <a16:creationId xmlns:a16="http://schemas.microsoft.com/office/drawing/2014/main" id="{7C963613-29E9-44F3-9318-8BD2FCB8422D}"/>
                  </a:ext>
                </a:extLst>
              </p:cNvPr>
              <p:cNvSpPr/>
              <p:nvPr/>
            </p:nvSpPr>
            <p:spPr>
              <a:xfrm>
                <a:off x="4850523" y="275109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E843C65D-F5EF-46A0-A314-C86759E9EB7B}"/>
                  </a:ext>
                </a:extLst>
              </p:cNvPr>
              <p:cNvSpPr/>
              <p:nvPr/>
            </p:nvSpPr>
            <p:spPr>
              <a:xfrm>
                <a:off x="5076919" y="2750399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887191AD-B3D4-44CD-9B46-C7B542527721}"/>
                  </a:ext>
                </a:extLst>
              </p:cNvPr>
              <p:cNvSpPr/>
              <p:nvPr/>
            </p:nvSpPr>
            <p:spPr>
              <a:xfrm>
                <a:off x="4850523" y="287779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A01493C7-0C01-4C92-9F55-34FDD438CB43}"/>
                  </a:ext>
                </a:extLst>
              </p:cNvPr>
              <p:cNvSpPr/>
              <p:nvPr/>
            </p:nvSpPr>
            <p:spPr>
              <a:xfrm>
                <a:off x="5076919" y="287779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B7AC8E8B-D158-4B53-A9B3-DD54195EB993}"/>
                  </a:ext>
                </a:extLst>
              </p:cNvPr>
              <p:cNvSpPr/>
              <p:nvPr/>
            </p:nvSpPr>
            <p:spPr>
              <a:xfrm>
                <a:off x="3514465" y="300860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E48DF81D-6062-49E4-93C7-C5F189A0A7D3}"/>
                  </a:ext>
                </a:extLst>
              </p:cNvPr>
              <p:cNvSpPr/>
              <p:nvPr/>
            </p:nvSpPr>
            <p:spPr>
              <a:xfrm>
                <a:off x="3740861" y="300791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F9F8EEA8-73AF-4C79-A011-7E6388819EE9}"/>
                  </a:ext>
                </a:extLst>
              </p:cNvPr>
              <p:cNvSpPr/>
              <p:nvPr/>
            </p:nvSpPr>
            <p:spPr>
              <a:xfrm>
                <a:off x="3514465" y="313530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EC46C82E-D64E-4F27-B86D-3AD01AF3E03A}"/>
                  </a:ext>
                </a:extLst>
              </p:cNvPr>
              <p:cNvSpPr/>
              <p:nvPr/>
            </p:nvSpPr>
            <p:spPr>
              <a:xfrm>
                <a:off x="3740861" y="313530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125895BD-82A9-4DEB-98A0-75F0F48F4837}"/>
                  </a:ext>
                </a:extLst>
              </p:cNvPr>
              <p:cNvSpPr/>
              <p:nvPr/>
            </p:nvSpPr>
            <p:spPr>
              <a:xfrm>
                <a:off x="3513383" y="35129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80B021EA-0B54-4E1C-BFCE-FEA7191DC70C}"/>
                  </a:ext>
                </a:extLst>
              </p:cNvPr>
              <p:cNvSpPr/>
              <p:nvPr/>
            </p:nvSpPr>
            <p:spPr>
              <a:xfrm>
                <a:off x="3739779" y="351228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A90EEEA-BD12-49D8-8C5F-01330D8B2AB8}"/>
                  </a:ext>
                </a:extLst>
              </p:cNvPr>
              <p:cNvSpPr/>
              <p:nvPr/>
            </p:nvSpPr>
            <p:spPr>
              <a:xfrm>
                <a:off x="3513383" y="36396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A8C96121-479B-41B8-861D-2BED158E5F42}"/>
                  </a:ext>
                </a:extLst>
              </p:cNvPr>
              <p:cNvSpPr/>
              <p:nvPr/>
            </p:nvSpPr>
            <p:spPr>
              <a:xfrm>
                <a:off x="3739779" y="36396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269284A2-071D-43E0-8471-9C1447B7673F}"/>
                  </a:ext>
                </a:extLst>
              </p:cNvPr>
              <p:cNvSpPr/>
              <p:nvPr/>
            </p:nvSpPr>
            <p:spPr>
              <a:xfrm>
                <a:off x="3958896" y="35129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D84E0ADD-D28B-4ED9-808D-54C855982D80}"/>
                  </a:ext>
                </a:extLst>
              </p:cNvPr>
              <p:cNvSpPr/>
              <p:nvPr/>
            </p:nvSpPr>
            <p:spPr>
              <a:xfrm>
                <a:off x="4185292" y="351228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642BEE30-8368-46A9-A6AF-33B898E023C6}"/>
                  </a:ext>
                </a:extLst>
              </p:cNvPr>
              <p:cNvSpPr/>
              <p:nvPr/>
            </p:nvSpPr>
            <p:spPr>
              <a:xfrm>
                <a:off x="3958896" y="363967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B504109-2321-4AD4-8D39-6523457E92BB}"/>
                  </a:ext>
                </a:extLst>
              </p:cNvPr>
              <p:cNvSpPr/>
              <p:nvPr/>
            </p:nvSpPr>
            <p:spPr>
              <a:xfrm>
                <a:off x="4185292" y="363967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</p:grpSp>
        <p:sp>
          <p:nvSpPr>
            <p:cNvPr id="12" name="Nawias otwierający 11">
              <a:extLst>
                <a:ext uri="{FF2B5EF4-FFF2-40B4-BE49-F238E27FC236}">
                  <a16:creationId xmlns:a16="http://schemas.microsoft.com/office/drawing/2014/main" id="{CA66BFF0-95D0-441C-9F9F-B50301F5F790}"/>
                </a:ext>
              </a:extLst>
            </p:cNvPr>
            <p:cNvSpPr/>
            <p:nvPr/>
          </p:nvSpPr>
          <p:spPr>
            <a:xfrm rot="10800000">
              <a:off x="5747840" y="2682178"/>
              <a:ext cx="58123" cy="104407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upa 233">
            <a:extLst>
              <a:ext uri="{FF2B5EF4-FFF2-40B4-BE49-F238E27FC236}">
                <a16:creationId xmlns:a16="http://schemas.microsoft.com/office/drawing/2014/main" id="{581606FD-5A7B-4A9B-BD72-3D21D84CC7A5}"/>
              </a:ext>
            </a:extLst>
          </p:cNvPr>
          <p:cNvGrpSpPr/>
          <p:nvPr/>
        </p:nvGrpSpPr>
        <p:grpSpPr>
          <a:xfrm>
            <a:off x="100486" y="1659210"/>
            <a:ext cx="11398780" cy="3521898"/>
            <a:chOff x="100486" y="1659210"/>
            <a:chExt cx="11398780" cy="3521898"/>
          </a:xfrm>
        </p:grpSpPr>
        <p:grpSp>
          <p:nvGrpSpPr>
            <p:cNvPr id="233" name="Grupa 232">
              <a:extLst>
                <a:ext uri="{FF2B5EF4-FFF2-40B4-BE49-F238E27FC236}">
                  <a16:creationId xmlns:a16="http://schemas.microsoft.com/office/drawing/2014/main" id="{4BF8AD66-129C-4875-94E0-555DA5F72684}"/>
                </a:ext>
              </a:extLst>
            </p:cNvPr>
            <p:cNvGrpSpPr/>
            <p:nvPr/>
          </p:nvGrpSpPr>
          <p:grpSpPr>
            <a:xfrm>
              <a:off x="637304" y="1659210"/>
              <a:ext cx="10861962" cy="3521898"/>
              <a:chOff x="637304" y="1659210"/>
              <a:chExt cx="10861962" cy="3521898"/>
            </a:xfrm>
          </p:grpSpPr>
          <p:sp>
            <p:nvSpPr>
              <p:cNvPr id="232" name="Prostokąt 231">
                <a:extLst>
                  <a:ext uri="{FF2B5EF4-FFF2-40B4-BE49-F238E27FC236}">
                    <a16:creationId xmlns:a16="http://schemas.microsoft.com/office/drawing/2014/main" id="{B694B085-4F46-4E9E-9399-6E966B685C3D}"/>
                  </a:ext>
                </a:extLst>
              </p:cNvPr>
              <p:cNvSpPr/>
              <p:nvPr/>
            </p:nvSpPr>
            <p:spPr>
              <a:xfrm>
                <a:off x="651565" y="3382156"/>
                <a:ext cx="10847701" cy="1728003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Prostokąt 230">
                <a:extLst>
                  <a:ext uri="{FF2B5EF4-FFF2-40B4-BE49-F238E27FC236}">
                    <a16:creationId xmlns:a16="http://schemas.microsoft.com/office/drawing/2014/main" id="{6500F1D5-8669-4EC5-BE71-20BCCEFB2131}"/>
                  </a:ext>
                </a:extLst>
              </p:cNvPr>
              <p:cNvSpPr/>
              <p:nvPr/>
            </p:nvSpPr>
            <p:spPr>
              <a:xfrm>
                <a:off x="651565" y="1659210"/>
                <a:ext cx="10847701" cy="1728003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pole tekstowe 80">
                    <a:extLst>
                      <a:ext uri="{FF2B5EF4-FFF2-40B4-BE49-F238E27FC236}">
                        <a16:creationId xmlns:a16="http://schemas.microsoft.com/office/drawing/2014/main" id="{544279A7-030C-4833-B8E5-C15416406B3A}"/>
                      </a:ext>
                    </a:extLst>
                  </p:cNvPr>
                  <p:cNvSpPr txBox="1"/>
                  <p:nvPr/>
                </p:nvSpPr>
                <p:spPr>
                  <a:xfrm>
                    <a:off x="651566" y="3091308"/>
                    <a:ext cx="8098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pole tekstowe 80">
                    <a:extLst>
                      <a:ext uri="{FF2B5EF4-FFF2-40B4-BE49-F238E27FC236}">
                        <a16:creationId xmlns:a16="http://schemas.microsoft.com/office/drawing/2014/main" id="{544279A7-030C-4833-B8E5-C15416406B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66" y="3091308"/>
                    <a:ext cx="80983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pole tekstowe 86">
                    <a:extLst>
                      <a:ext uri="{FF2B5EF4-FFF2-40B4-BE49-F238E27FC236}">
                        <a16:creationId xmlns:a16="http://schemas.microsoft.com/office/drawing/2014/main" id="{9ABAE05C-382B-478E-A627-2BABF2B450F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304" y="4811776"/>
                    <a:ext cx="8060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pole tekstowe 86">
                    <a:extLst>
                      <a:ext uri="{FF2B5EF4-FFF2-40B4-BE49-F238E27FC236}">
                        <a16:creationId xmlns:a16="http://schemas.microsoft.com/office/drawing/2014/main" id="{9ABAE05C-382B-478E-A627-2BABF2B450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304" y="4811776"/>
                    <a:ext cx="80605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Nawias klamrowy otwierający 87">
              <a:extLst>
                <a:ext uri="{FF2B5EF4-FFF2-40B4-BE49-F238E27FC236}">
                  <a16:creationId xmlns:a16="http://schemas.microsoft.com/office/drawing/2014/main" id="{CCBBB836-3929-486A-9D89-46E8EA975EC3}"/>
                </a:ext>
              </a:extLst>
            </p:cNvPr>
            <p:cNvSpPr/>
            <p:nvPr/>
          </p:nvSpPr>
          <p:spPr>
            <a:xfrm>
              <a:off x="474325" y="1659210"/>
              <a:ext cx="121418" cy="3465823"/>
            </a:xfrm>
            <a:prstGeom prst="leftBrace">
              <a:avLst>
                <a:gd name="adj1" fmla="val 84488"/>
                <a:gd name="adj2" fmla="val 50000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ole tekstowe 88">
              <a:extLst>
                <a:ext uri="{FF2B5EF4-FFF2-40B4-BE49-F238E27FC236}">
                  <a16:creationId xmlns:a16="http://schemas.microsoft.com/office/drawing/2014/main" id="{FA5D362E-135B-46C8-98FB-309848EF6F9C}"/>
                </a:ext>
              </a:extLst>
            </p:cNvPr>
            <p:cNvSpPr txBox="1"/>
            <p:nvPr/>
          </p:nvSpPr>
          <p:spPr>
            <a:xfrm rot="16200000">
              <a:off x="-611985" y="3212364"/>
              <a:ext cx="1794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Two</a:t>
              </a:r>
              <a:r>
                <a:rPr lang="pl-PL" dirty="0"/>
                <a:t> </a:t>
              </a:r>
              <a:r>
                <a:rPr lang="pl-PL" dirty="0" err="1"/>
                <a:t>components</a:t>
              </a:r>
              <a:endParaRPr lang="en-US" dirty="0"/>
            </a:p>
          </p:txBody>
        </p:sp>
      </p:grpSp>
      <p:grpSp>
        <p:nvGrpSpPr>
          <p:cNvPr id="140" name="Grupa 139">
            <a:extLst>
              <a:ext uri="{FF2B5EF4-FFF2-40B4-BE49-F238E27FC236}">
                <a16:creationId xmlns:a16="http://schemas.microsoft.com/office/drawing/2014/main" id="{4F6F0104-E08C-41AD-B6E7-E1E54E4C1E12}"/>
              </a:ext>
            </a:extLst>
          </p:cNvPr>
          <p:cNvGrpSpPr/>
          <p:nvPr/>
        </p:nvGrpSpPr>
        <p:grpSpPr>
          <a:xfrm>
            <a:off x="830240" y="2474000"/>
            <a:ext cx="1049580" cy="283489"/>
            <a:chOff x="830240" y="2474000"/>
            <a:chExt cx="1049580" cy="283489"/>
          </a:xfrm>
        </p:grpSpPr>
        <p:sp>
          <p:nvSpPr>
            <p:cNvPr id="95" name="Prostokąt: zaokrąglone rogi 94">
              <a:extLst>
                <a:ext uri="{FF2B5EF4-FFF2-40B4-BE49-F238E27FC236}">
                  <a16:creationId xmlns:a16="http://schemas.microsoft.com/office/drawing/2014/main" id="{8E9AD4CB-0D66-4584-8CCE-7AA348C46423}"/>
                </a:ext>
              </a:extLst>
            </p:cNvPr>
            <p:cNvSpPr/>
            <p:nvPr/>
          </p:nvSpPr>
          <p:spPr>
            <a:xfrm>
              <a:off x="830240" y="2474000"/>
              <a:ext cx="487100" cy="2834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r>
                <a:rPr lang="pl-PL" dirty="0"/>
                <a:t>1</a:t>
              </a:r>
              <a:endParaRPr lang="en-US" dirty="0"/>
            </a:p>
          </p:txBody>
        </p:sp>
        <p:sp>
          <p:nvSpPr>
            <p:cNvPr id="96" name="Prostokąt: zaokrąglone rogi 95">
              <a:extLst>
                <a:ext uri="{FF2B5EF4-FFF2-40B4-BE49-F238E27FC236}">
                  <a16:creationId xmlns:a16="http://schemas.microsoft.com/office/drawing/2014/main" id="{552CBF14-54D9-44B2-AFCC-91EA93C50078}"/>
                </a:ext>
              </a:extLst>
            </p:cNvPr>
            <p:cNvSpPr/>
            <p:nvPr/>
          </p:nvSpPr>
          <p:spPr>
            <a:xfrm>
              <a:off x="1392720" y="2474000"/>
              <a:ext cx="487100" cy="283489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36000" tIns="36000" rIns="0" bIns="36000" rtlCol="0" anchor="ctr"/>
            <a:lstStyle/>
            <a:p>
              <a:pPr algn="ctr"/>
              <a:r>
                <a:rPr lang="pl-PL" dirty="0"/>
                <a:t>0</a:t>
              </a:r>
              <a:endParaRPr lang="en-US" dirty="0"/>
            </a:p>
          </p:txBody>
        </p:sp>
      </p:grpSp>
      <p:grpSp>
        <p:nvGrpSpPr>
          <p:cNvPr id="139" name="Grupa 138">
            <a:extLst>
              <a:ext uri="{FF2B5EF4-FFF2-40B4-BE49-F238E27FC236}">
                <a16:creationId xmlns:a16="http://schemas.microsoft.com/office/drawing/2014/main" id="{943B8908-8296-4078-9006-BECB976A13E2}"/>
              </a:ext>
            </a:extLst>
          </p:cNvPr>
          <p:cNvGrpSpPr/>
          <p:nvPr/>
        </p:nvGrpSpPr>
        <p:grpSpPr>
          <a:xfrm>
            <a:off x="830240" y="1745897"/>
            <a:ext cx="5082936" cy="2293715"/>
            <a:chOff x="830240" y="1745897"/>
            <a:chExt cx="5082936" cy="2293715"/>
          </a:xfrm>
        </p:grpSpPr>
        <p:grpSp>
          <p:nvGrpSpPr>
            <p:cNvPr id="137" name="Grupa 136">
              <a:extLst>
                <a:ext uri="{FF2B5EF4-FFF2-40B4-BE49-F238E27FC236}">
                  <a16:creationId xmlns:a16="http://schemas.microsoft.com/office/drawing/2014/main" id="{537A25C4-7F68-4593-AA34-271F1F26B169}"/>
                </a:ext>
              </a:extLst>
            </p:cNvPr>
            <p:cNvGrpSpPr/>
            <p:nvPr/>
          </p:nvGrpSpPr>
          <p:grpSpPr>
            <a:xfrm>
              <a:off x="830240" y="1745897"/>
              <a:ext cx="2577289" cy="580335"/>
              <a:chOff x="830240" y="1745897"/>
              <a:chExt cx="2577289" cy="5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Prostokąt: zaokrąglone rogi 90">
                    <a:extLst>
                      <a:ext uri="{FF2B5EF4-FFF2-40B4-BE49-F238E27FC236}">
                        <a16:creationId xmlns:a16="http://schemas.microsoft.com/office/drawing/2014/main" id="{B10FFCA0-5A15-4AC9-B725-D24FEC66B04B}"/>
                      </a:ext>
                    </a:extLst>
                  </p:cNvPr>
                  <p:cNvSpPr/>
                  <p:nvPr/>
                </p:nvSpPr>
                <p:spPr>
                  <a:xfrm>
                    <a:off x="830240" y="1745897"/>
                    <a:ext cx="1051382" cy="304994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108000" tIns="72000" rIns="36000" bIns="7200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l-P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b="0" i="1" smtClean="0"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  <m:r>
                                    <a:rPr lang="pl-PL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1" name="Prostokąt: zaokrąglone rogi 90">
                    <a:extLst>
                      <a:ext uri="{FF2B5EF4-FFF2-40B4-BE49-F238E27FC236}">
                        <a16:creationId xmlns:a16="http://schemas.microsoft.com/office/drawing/2014/main" id="{B10FFCA0-5A15-4AC9-B725-D24FEC66B0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240" y="1745897"/>
                    <a:ext cx="1051382" cy="304994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Łącznik prosty ze strzałką 97">
                <a:extLst>
                  <a:ext uri="{FF2B5EF4-FFF2-40B4-BE49-F238E27FC236}">
                    <a16:creationId xmlns:a16="http://schemas.microsoft.com/office/drawing/2014/main" id="{491A06F5-C845-47E4-9EA3-84CB026A2CA5}"/>
                  </a:ext>
                </a:extLst>
              </p:cNvPr>
              <p:cNvCxnSpPr>
                <a:stCxn id="91" idx="3"/>
                <a:endCxn id="13" idx="1"/>
              </p:cNvCxnSpPr>
              <p:nvPr/>
            </p:nvCxnSpPr>
            <p:spPr>
              <a:xfrm>
                <a:off x="1881622" y="1898394"/>
                <a:ext cx="8910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ze strzałką 99">
                <a:extLst>
                  <a:ext uri="{FF2B5EF4-FFF2-40B4-BE49-F238E27FC236}">
                    <a16:creationId xmlns:a16="http://schemas.microsoft.com/office/drawing/2014/main" id="{4BD07E06-803A-4D29-8764-F62626957D50}"/>
                  </a:ext>
                </a:extLst>
              </p:cNvPr>
              <p:cNvCxnSpPr>
                <a:cxnSpLocks/>
                <a:stCxn id="91" idx="3"/>
                <a:endCxn id="16" idx="1"/>
              </p:cNvCxnSpPr>
              <p:nvPr/>
            </p:nvCxnSpPr>
            <p:spPr>
              <a:xfrm>
                <a:off x="1881622" y="1898394"/>
                <a:ext cx="1525907" cy="427838"/>
              </a:xfrm>
              <a:prstGeom prst="bentConnector3">
                <a:avLst>
                  <a:gd name="adj1" fmla="val 33241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Łącznik prosty ze strzałką 103">
              <a:extLst>
                <a:ext uri="{FF2B5EF4-FFF2-40B4-BE49-F238E27FC236}">
                  <a16:creationId xmlns:a16="http://schemas.microsoft.com/office/drawing/2014/main" id="{D8672F92-C4DB-4E44-BA6B-6AE1CB26C654}"/>
                </a:ext>
              </a:extLst>
            </p:cNvPr>
            <p:cNvCxnSpPr>
              <a:cxnSpLocks/>
              <a:stCxn id="91" idx="3"/>
              <a:endCxn id="37" idx="1"/>
            </p:cNvCxnSpPr>
            <p:nvPr/>
          </p:nvCxnSpPr>
          <p:spPr>
            <a:xfrm>
              <a:off x="1881622" y="1898394"/>
              <a:ext cx="3396729" cy="1713380"/>
            </a:xfrm>
            <a:prstGeom prst="bentConnector3">
              <a:avLst>
                <a:gd name="adj1" fmla="val 15004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Łącznik prosty ze strzałką 103">
              <a:extLst>
                <a:ext uri="{FF2B5EF4-FFF2-40B4-BE49-F238E27FC236}">
                  <a16:creationId xmlns:a16="http://schemas.microsoft.com/office/drawing/2014/main" id="{108B3C6B-BDF1-4BB7-8497-AE3DAA479041}"/>
                </a:ext>
              </a:extLst>
            </p:cNvPr>
            <p:cNvCxnSpPr>
              <a:cxnSpLocks/>
              <a:stCxn id="91" idx="3"/>
              <a:endCxn id="40" idx="1"/>
            </p:cNvCxnSpPr>
            <p:nvPr/>
          </p:nvCxnSpPr>
          <p:spPr>
            <a:xfrm>
              <a:off x="1881622" y="1898394"/>
              <a:ext cx="4031554" cy="2141218"/>
            </a:xfrm>
            <a:prstGeom prst="bentConnector3">
              <a:avLst>
                <a:gd name="adj1" fmla="val 12576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8" name="Grupa 137">
            <a:extLst>
              <a:ext uri="{FF2B5EF4-FFF2-40B4-BE49-F238E27FC236}">
                <a16:creationId xmlns:a16="http://schemas.microsoft.com/office/drawing/2014/main" id="{ACCBAC41-CB99-43FE-9B50-BF35525E2483}"/>
              </a:ext>
            </a:extLst>
          </p:cNvPr>
          <p:cNvGrpSpPr/>
          <p:nvPr/>
        </p:nvGrpSpPr>
        <p:grpSpPr>
          <a:xfrm>
            <a:off x="830240" y="2119814"/>
            <a:ext cx="6320282" cy="2775473"/>
            <a:chOff x="830240" y="2119814"/>
            <a:chExt cx="6320282" cy="2775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Prostokąt: zaokrąglone rogi 93">
                  <a:extLst>
                    <a:ext uri="{FF2B5EF4-FFF2-40B4-BE49-F238E27FC236}">
                      <a16:creationId xmlns:a16="http://schemas.microsoft.com/office/drawing/2014/main" id="{738BB011-981E-47CC-847D-4A1D1DEDA7ED}"/>
                    </a:ext>
                  </a:extLst>
                </p:cNvPr>
                <p:cNvSpPr/>
                <p:nvPr/>
              </p:nvSpPr>
              <p:spPr>
                <a:xfrm>
                  <a:off x="830240" y="2119814"/>
                  <a:ext cx="1051382" cy="304994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108000" tIns="7200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𝑛𝑥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4" name="Prostokąt: zaokrąglone rogi 93">
                  <a:extLst>
                    <a:ext uri="{FF2B5EF4-FFF2-40B4-BE49-F238E27FC236}">
                      <a16:creationId xmlns:a16="http://schemas.microsoft.com/office/drawing/2014/main" id="{738BB011-981E-47CC-847D-4A1D1DEDA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40" y="2119814"/>
                  <a:ext cx="1051382" cy="304994"/>
                </a:xfrm>
                <a:prstGeom prst="roundRect">
                  <a:avLst/>
                </a:prstGeom>
                <a:blipFill>
                  <a:blip r:embed="rId7"/>
                  <a:stretch>
                    <a:fillRect t="-9804" r="-28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Łącznik prosty ze strzałką 103">
              <a:extLst>
                <a:ext uri="{FF2B5EF4-FFF2-40B4-BE49-F238E27FC236}">
                  <a16:creationId xmlns:a16="http://schemas.microsoft.com/office/drawing/2014/main" id="{FA6B2355-397C-447E-8D31-55BD239A63AC}"/>
                </a:ext>
              </a:extLst>
            </p:cNvPr>
            <p:cNvCxnSpPr>
              <a:cxnSpLocks/>
              <a:stCxn id="94" idx="3"/>
              <a:endCxn id="25" idx="1"/>
            </p:cNvCxnSpPr>
            <p:nvPr/>
          </p:nvCxnSpPr>
          <p:spPr>
            <a:xfrm>
              <a:off x="1881622" y="2272311"/>
              <a:ext cx="2147491" cy="478041"/>
            </a:xfrm>
            <a:prstGeom prst="bentConnector3">
              <a:avLst>
                <a:gd name="adj1" fmla="val 10968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5" name="Łącznik prosty ze strzałką 103">
              <a:extLst>
                <a:ext uri="{FF2B5EF4-FFF2-40B4-BE49-F238E27FC236}">
                  <a16:creationId xmlns:a16="http://schemas.microsoft.com/office/drawing/2014/main" id="{EBE5ED68-C342-45B4-A71F-F8C63D85C113}"/>
                </a:ext>
              </a:extLst>
            </p:cNvPr>
            <p:cNvCxnSpPr>
              <a:cxnSpLocks/>
              <a:stCxn id="94" idx="3"/>
              <a:endCxn id="28" idx="1"/>
            </p:cNvCxnSpPr>
            <p:nvPr/>
          </p:nvCxnSpPr>
          <p:spPr>
            <a:xfrm>
              <a:off x="1881622" y="2272311"/>
              <a:ext cx="2782315" cy="905878"/>
            </a:xfrm>
            <a:prstGeom prst="bentConnector3">
              <a:avLst>
                <a:gd name="adj1" fmla="val 8371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9" name="Łącznik prosty ze strzałką 103">
              <a:extLst>
                <a:ext uri="{FF2B5EF4-FFF2-40B4-BE49-F238E27FC236}">
                  <a16:creationId xmlns:a16="http://schemas.microsoft.com/office/drawing/2014/main" id="{F147215E-EA63-4330-BA26-AD03F11B144A}"/>
                </a:ext>
              </a:extLst>
            </p:cNvPr>
            <p:cNvCxnSpPr>
              <a:cxnSpLocks/>
              <a:stCxn id="94" idx="3"/>
              <a:endCxn id="49" idx="1"/>
            </p:cNvCxnSpPr>
            <p:nvPr/>
          </p:nvCxnSpPr>
          <p:spPr>
            <a:xfrm>
              <a:off x="1881622" y="2272311"/>
              <a:ext cx="4634075" cy="2195138"/>
            </a:xfrm>
            <a:prstGeom prst="bentConnector3">
              <a:avLst>
                <a:gd name="adj1" fmla="val 4945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Łącznik prosty ze strzałką 103">
              <a:extLst>
                <a:ext uri="{FF2B5EF4-FFF2-40B4-BE49-F238E27FC236}">
                  <a16:creationId xmlns:a16="http://schemas.microsoft.com/office/drawing/2014/main" id="{038E85B7-11D1-479C-B70A-52213A7AB9F1}"/>
                </a:ext>
              </a:extLst>
            </p:cNvPr>
            <p:cNvCxnSpPr>
              <a:cxnSpLocks/>
              <a:stCxn id="94" idx="3"/>
              <a:endCxn id="52" idx="1"/>
            </p:cNvCxnSpPr>
            <p:nvPr/>
          </p:nvCxnSpPr>
          <p:spPr>
            <a:xfrm>
              <a:off x="1881622" y="2272311"/>
              <a:ext cx="5268900" cy="2622976"/>
            </a:xfrm>
            <a:prstGeom prst="bentConnector3">
              <a:avLst>
                <a:gd name="adj1" fmla="val 4299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9" name="Grupa 208">
            <a:extLst>
              <a:ext uri="{FF2B5EF4-FFF2-40B4-BE49-F238E27FC236}">
                <a16:creationId xmlns:a16="http://schemas.microsoft.com/office/drawing/2014/main" id="{DBD2E50A-6349-4B57-9F36-3638DE0886BB}"/>
              </a:ext>
            </a:extLst>
          </p:cNvPr>
          <p:cNvGrpSpPr/>
          <p:nvPr/>
        </p:nvGrpSpPr>
        <p:grpSpPr>
          <a:xfrm>
            <a:off x="7936899" y="1616855"/>
            <a:ext cx="802396" cy="3525626"/>
            <a:chOff x="8021249" y="1557116"/>
            <a:chExt cx="802396" cy="3525626"/>
          </a:xfrm>
        </p:grpSpPr>
        <p:sp>
          <p:nvSpPr>
            <p:cNvPr id="142" name="Nawias otwierający 141">
              <a:extLst>
                <a:ext uri="{FF2B5EF4-FFF2-40B4-BE49-F238E27FC236}">
                  <a16:creationId xmlns:a16="http://schemas.microsoft.com/office/drawing/2014/main" id="{E430C319-16DD-4A42-8D35-794B4F160898}"/>
                </a:ext>
              </a:extLst>
            </p:cNvPr>
            <p:cNvSpPr/>
            <p:nvPr/>
          </p:nvSpPr>
          <p:spPr>
            <a:xfrm>
              <a:off x="8021249" y="1557117"/>
              <a:ext cx="162979" cy="3525625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rostokąt: zaokrąglone rogi 144">
              <a:extLst>
                <a:ext uri="{FF2B5EF4-FFF2-40B4-BE49-F238E27FC236}">
                  <a16:creationId xmlns:a16="http://schemas.microsoft.com/office/drawing/2014/main" id="{0EEC1C57-C74C-4983-A6EE-F3FDD350AA45}"/>
                </a:ext>
              </a:extLst>
            </p:cNvPr>
            <p:cNvSpPr/>
            <p:nvPr/>
          </p:nvSpPr>
          <p:spPr>
            <a:xfrm>
              <a:off x="8230868" y="1696910"/>
              <a:ext cx="429798" cy="2834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21600" rIns="36000" bIns="36000"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7" name="Prostokąt: zaokrąglone rogi 146">
              <a:extLst>
                <a:ext uri="{FF2B5EF4-FFF2-40B4-BE49-F238E27FC236}">
                  <a16:creationId xmlns:a16="http://schemas.microsoft.com/office/drawing/2014/main" id="{07558D4B-90E4-4F9E-A037-ACFD0DA86BEC}"/>
                </a:ext>
              </a:extLst>
            </p:cNvPr>
            <p:cNvSpPr/>
            <p:nvPr/>
          </p:nvSpPr>
          <p:spPr>
            <a:xfrm>
              <a:off x="8230868" y="2124748"/>
              <a:ext cx="429798" cy="2834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85" name="Prostokąt: zaokrąglone rogi 184">
              <a:extLst>
                <a:ext uri="{FF2B5EF4-FFF2-40B4-BE49-F238E27FC236}">
                  <a16:creationId xmlns:a16="http://schemas.microsoft.com/office/drawing/2014/main" id="{31C45448-C65B-49A1-B5CF-B91F76F7B069}"/>
                </a:ext>
              </a:extLst>
            </p:cNvPr>
            <p:cNvSpPr/>
            <p:nvPr/>
          </p:nvSpPr>
          <p:spPr>
            <a:xfrm>
              <a:off x="8221839" y="3407764"/>
              <a:ext cx="429798" cy="2834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87" name="Prostokąt: zaokrąglone rogi 186">
              <a:extLst>
                <a:ext uri="{FF2B5EF4-FFF2-40B4-BE49-F238E27FC236}">
                  <a16:creationId xmlns:a16="http://schemas.microsoft.com/office/drawing/2014/main" id="{AC2E8D95-0719-44D7-A87F-F1CF52BDC8C4}"/>
                </a:ext>
              </a:extLst>
            </p:cNvPr>
            <p:cNvSpPr/>
            <p:nvPr/>
          </p:nvSpPr>
          <p:spPr>
            <a:xfrm>
              <a:off x="8221839" y="3835602"/>
              <a:ext cx="429798" cy="2834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97" name="Prostokąt: zaokrąglone rogi 196">
              <a:extLst>
                <a:ext uri="{FF2B5EF4-FFF2-40B4-BE49-F238E27FC236}">
                  <a16:creationId xmlns:a16="http://schemas.microsoft.com/office/drawing/2014/main" id="{FCAB5A31-921B-4F7B-BD64-0DC017B87EC8}"/>
                </a:ext>
              </a:extLst>
            </p:cNvPr>
            <p:cNvSpPr/>
            <p:nvPr/>
          </p:nvSpPr>
          <p:spPr>
            <a:xfrm>
              <a:off x="8223698" y="2562804"/>
              <a:ext cx="429798" cy="2834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99" name="Prostokąt: zaokrąglone rogi 198">
              <a:extLst>
                <a:ext uri="{FF2B5EF4-FFF2-40B4-BE49-F238E27FC236}">
                  <a16:creationId xmlns:a16="http://schemas.microsoft.com/office/drawing/2014/main" id="{1AAB91E9-B1BC-4877-B351-FF03A703E943}"/>
                </a:ext>
              </a:extLst>
            </p:cNvPr>
            <p:cNvSpPr/>
            <p:nvPr/>
          </p:nvSpPr>
          <p:spPr>
            <a:xfrm>
              <a:off x="8223698" y="2990641"/>
              <a:ext cx="429798" cy="2834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201" name="Prostokąt: zaokrąglone rogi 200">
              <a:extLst>
                <a:ext uri="{FF2B5EF4-FFF2-40B4-BE49-F238E27FC236}">
                  <a16:creationId xmlns:a16="http://schemas.microsoft.com/office/drawing/2014/main" id="{BA79CFB2-B294-455E-9303-1A0BF556B462}"/>
                </a:ext>
              </a:extLst>
            </p:cNvPr>
            <p:cNvSpPr/>
            <p:nvPr/>
          </p:nvSpPr>
          <p:spPr>
            <a:xfrm>
              <a:off x="8220664" y="4265965"/>
              <a:ext cx="429798" cy="2834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203" name="Prostokąt: zaokrąglone rogi 202">
              <a:extLst>
                <a:ext uri="{FF2B5EF4-FFF2-40B4-BE49-F238E27FC236}">
                  <a16:creationId xmlns:a16="http://schemas.microsoft.com/office/drawing/2014/main" id="{D4758B51-C080-491C-AB55-7F90AA610BCD}"/>
                </a:ext>
              </a:extLst>
            </p:cNvPr>
            <p:cNvSpPr/>
            <p:nvPr/>
          </p:nvSpPr>
          <p:spPr>
            <a:xfrm>
              <a:off x="8220664" y="4693803"/>
              <a:ext cx="429798" cy="2834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0" bIns="36000"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44" name="Nawias otwierający 143">
              <a:extLst>
                <a:ext uri="{FF2B5EF4-FFF2-40B4-BE49-F238E27FC236}">
                  <a16:creationId xmlns:a16="http://schemas.microsoft.com/office/drawing/2014/main" id="{D193ED4F-94C8-48D2-BC8C-F5BE8D970217}"/>
                </a:ext>
              </a:extLst>
            </p:cNvPr>
            <p:cNvSpPr/>
            <p:nvPr/>
          </p:nvSpPr>
          <p:spPr>
            <a:xfrm rot="10800000">
              <a:off x="8660666" y="1557116"/>
              <a:ext cx="162979" cy="3525625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upa 209">
            <a:extLst>
              <a:ext uri="{FF2B5EF4-FFF2-40B4-BE49-F238E27FC236}">
                <a16:creationId xmlns:a16="http://schemas.microsoft.com/office/drawing/2014/main" id="{88D25DED-7444-41CC-90CD-419507DC73D1}"/>
              </a:ext>
            </a:extLst>
          </p:cNvPr>
          <p:cNvGrpSpPr/>
          <p:nvPr/>
        </p:nvGrpSpPr>
        <p:grpSpPr>
          <a:xfrm>
            <a:off x="9328736" y="1616855"/>
            <a:ext cx="1435828" cy="3525626"/>
            <a:chOff x="8021249" y="1557116"/>
            <a:chExt cx="1435828" cy="3525626"/>
          </a:xfrm>
        </p:grpSpPr>
        <p:sp>
          <p:nvSpPr>
            <p:cNvPr id="211" name="Nawias otwierający 210">
              <a:extLst>
                <a:ext uri="{FF2B5EF4-FFF2-40B4-BE49-F238E27FC236}">
                  <a16:creationId xmlns:a16="http://schemas.microsoft.com/office/drawing/2014/main" id="{CC0B009D-3F26-44F5-8A1D-04AE4C4AD0EE}"/>
                </a:ext>
              </a:extLst>
            </p:cNvPr>
            <p:cNvSpPr/>
            <p:nvPr/>
          </p:nvSpPr>
          <p:spPr>
            <a:xfrm>
              <a:off x="8021249" y="1557117"/>
              <a:ext cx="162979" cy="3525625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Prostokąt: zaokrąglone rogi 211">
                  <a:extLst>
                    <a:ext uri="{FF2B5EF4-FFF2-40B4-BE49-F238E27FC236}">
                      <a16:creationId xmlns:a16="http://schemas.microsoft.com/office/drawing/2014/main" id="{112C4958-19D5-4624-BCE4-69EB4541D2D9}"/>
                    </a:ext>
                  </a:extLst>
                </p:cNvPr>
                <p:cNvSpPr/>
                <p:nvPr/>
              </p:nvSpPr>
              <p:spPr>
                <a:xfrm>
                  <a:off x="8230868" y="1696911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rgbClr val="EC9458"/>
                    </a:gs>
                    <a:gs pos="25000">
                      <a:schemeClr val="tx2"/>
                    </a:gs>
                    <a:gs pos="100000">
                      <a:schemeClr val="accent2"/>
                    </a:gs>
                  </a:gsLst>
                  <a:lin ang="0" scaled="0"/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2" name="Prostokąt: zaokrąglone rogi 211">
                  <a:extLst>
                    <a:ext uri="{FF2B5EF4-FFF2-40B4-BE49-F238E27FC236}">
                      <a16:creationId xmlns:a16="http://schemas.microsoft.com/office/drawing/2014/main" id="{112C4958-19D5-4624-BCE4-69EB4541D2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868" y="1696911"/>
                  <a:ext cx="1063230" cy="277482"/>
                </a:xfrm>
                <a:prstGeom prst="roundRect">
                  <a:avLst/>
                </a:prstGeom>
                <a:blipFill>
                  <a:blip r:embed="rId8"/>
                  <a:stretch>
                    <a:fillRect l="-2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Prostokąt: zaokrąglone rogi 212">
                  <a:extLst>
                    <a:ext uri="{FF2B5EF4-FFF2-40B4-BE49-F238E27FC236}">
                      <a16:creationId xmlns:a16="http://schemas.microsoft.com/office/drawing/2014/main" id="{7EBDF925-9DD8-4108-9A7F-B392FD2F2AE5}"/>
                    </a:ext>
                  </a:extLst>
                </p:cNvPr>
                <p:cNvSpPr/>
                <p:nvPr/>
              </p:nvSpPr>
              <p:spPr>
                <a:xfrm>
                  <a:off x="8230868" y="2124749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rgbClr val="EC9458"/>
                    </a:gs>
                    <a:gs pos="25000">
                      <a:schemeClr val="tx2"/>
                    </a:gs>
                    <a:gs pos="100000">
                      <a:schemeClr val="accent2"/>
                    </a:gs>
                  </a:gsLst>
                  <a:lin ang="0" scaled="0"/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Prostokąt: zaokrąglone rogi 212">
                  <a:extLst>
                    <a:ext uri="{FF2B5EF4-FFF2-40B4-BE49-F238E27FC236}">
                      <a16:creationId xmlns:a16="http://schemas.microsoft.com/office/drawing/2014/main" id="{7EBDF925-9DD8-4108-9A7F-B392FD2F2A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868" y="2124749"/>
                  <a:ext cx="1063230" cy="277482"/>
                </a:xfrm>
                <a:prstGeom prst="roundRect">
                  <a:avLst/>
                </a:prstGeom>
                <a:blipFill>
                  <a:blip r:embed="rId9"/>
                  <a:stretch>
                    <a:fillRect l="-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Prostokąt: zaokrąglone rogi 213">
                  <a:extLst>
                    <a:ext uri="{FF2B5EF4-FFF2-40B4-BE49-F238E27FC236}">
                      <a16:creationId xmlns:a16="http://schemas.microsoft.com/office/drawing/2014/main" id="{006B7BDF-ED8B-4AF8-9F33-B074BC94F2B2}"/>
                    </a:ext>
                  </a:extLst>
                </p:cNvPr>
                <p:cNvSpPr/>
                <p:nvPr/>
              </p:nvSpPr>
              <p:spPr>
                <a:xfrm>
                  <a:off x="8221839" y="3407765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rgbClr val="EC9458"/>
                    </a:gs>
                    <a:gs pos="25000">
                      <a:schemeClr val="tx2"/>
                    </a:gs>
                    <a:gs pos="100000">
                      <a:schemeClr val="accent2"/>
                    </a:gs>
                  </a:gsLst>
                  <a:lin ang="0" scaled="0"/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4" name="Prostokąt: zaokrąglone rogi 213">
                  <a:extLst>
                    <a:ext uri="{FF2B5EF4-FFF2-40B4-BE49-F238E27FC236}">
                      <a16:creationId xmlns:a16="http://schemas.microsoft.com/office/drawing/2014/main" id="{006B7BDF-ED8B-4AF8-9F33-B074BC94F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839" y="3407765"/>
                  <a:ext cx="1063230" cy="277482"/>
                </a:xfrm>
                <a:prstGeom prst="roundRect">
                  <a:avLst/>
                </a:prstGeom>
                <a:blipFill>
                  <a:blip r:embed="rId10"/>
                  <a:stretch>
                    <a:fillRect l="-568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Prostokąt: zaokrąglone rogi 214">
                  <a:extLst>
                    <a:ext uri="{FF2B5EF4-FFF2-40B4-BE49-F238E27FC236}">
                      <a16:creationId xmlns:a16="http://schemas.microsoft.com/office/drawing/2014/main" id="{06097DA3-7962-4A10-9F87-8CFCCE0A9379}"/>
                    </a:ext>
                  </a:extLst>
                </p:cNvPr>
                <p:cNvSpPr/>
                <p:nvPr/>
              </p:nvSpPr>
              <p:spPr>
                <a:xfrm>
                  <a:off x="8221839" y="3835603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rgbClr val="EC9458"/>
                    </a:gs>
                    <a:gs pos="25000">
                      <a:schemeClr val="tx2"/>
                    </a:gs>
                    <a:gs pos="100000">
                      <a:schemeClr val="accent2"/>
                    </a:gs>
                  </a:gsLst>
                  <a:lin ang="0" scaled="0"/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5" name="Prostokąt: zaokrąglone rogi 214">
                  <a:extLst>
                    <a:ext uri="{FF2B5EF4-FFF2-40B4-BE49-F238E27FC236}">
                      <a16:creationId xmlns:a16="http://schemas.microsoft.com/office/drawing/2014/main" id="{06097DA3-7962-4A10-9F87-8CFCCE0A9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839" y="3835603"/>
                  <a:ext cx="1063230" cy="277482"/>
                </a:xfrm>
                <a:prstGeom prst="roundRect">
                  <a:avLst/>
                </a:prstGeom>
                <a:blipFill>
                  <a:blip r:embed="rId11"/>
                  <a:stretch>
                    <a:fillRect l="-568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Prostokąt: zaokrąglone rogi 215">
                  <a:extLst>
                    <a:ext uri="{FF2B5EF4-FFF2-40B4-BE49-F238E27FC236}">
                      <a16:creationId xmlns:a16="http://schemas.microsoft.com/office/drawing/2014/main" id="{E607A384-AB40-48DD-8EA4-4E59E1723505}"/>
                    </a:ext>
                  </a:extLst>
                </p:cNvPr>
                <p:cNvSpPr/>
                <p:nvPr/>
              </p:nvSpPr>
              <p:spPr>
                <a:xfrm>
                  <a:off x="8223698" y="2562805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chemeClr val="accent4"/>
                    </a:gs>
                    <a:gs pos="25000">
                      <a:schemeClr val="tx2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6" name="Prostokąt: zaokrąglone rogi 215">
                  <a:extLst>
                    <a:ext uri="{FF2B5EF4-FFF2-40B4-BE49-F238E27FC236}">
                      <a16:creationId xmlns:a16="http://schemas.microsoft.com/office/drawing/2014/main" id="{E607A384-AB40-48DD-8EA4-4E59E17235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698" y="2562805"/>
                  <a:ext cx="1063230" cy="277482"/>
                </a:xfrm>
                <a:prstGeom prst="roundRect">
                  <a:avLst/>
                </a:prstGeom>
                <a:blipFill>
                  <a:blip r:embed="rId12"/>
                  <a:stretch>
                    <a:fillRect l="-1143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Prostokąt: zaokrąglone rogi 216">
                  <a:extLst>
                    <a:ext uri="{FF2B5EF4-FFF2-40B4-BE49-F238E27FC236}">
                      <a16:creationId xmlns:a16="http://schemas.microsoft.com/office/drawing/2014/main" id="{D1B22ABB-6808-437B-9955-89E6B072BEF5}"/>
                    </a:ext>
                  </a:extLst>
                </p:cNvPr>
                <p:cNvSpPr/>
                <p:nvPr/>
              </p:nvSpPr>
              <p:spPr>
                <a:xfrm>
                  <a:off x="8223698" y="2990642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chemeClr val="accent4"/>
                    </a:gs>
                    <a:gs pos="25000">
                      <a:schemeClr val="tx2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7" name="Prostokąt: zaokrąglone rogi 216">
                  <a:extLst>
                    <a:ext uri="{FF2B5EF4-FFF2-40B4-BE49-F238E27FC236}">
                      <a16:creationId xmlns:a16="http://schemas.microsoft.com/office/drawing/2014/main" id="{D1B22ABB-6808-437B-9955-89E6B072BE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698" y="2990642"/>
                  <a:ext cx="1063230" cy="277482"/>
                </a:xfrm>
                <a:prstGeom prst="roundRect">
                  <a:avLst/>
                </a:prstGeom>
                <a:blipFill>
                  <a:blip r:embed="rId13"/>
                  <a:stretch>
                    <a:fillRect l="-1143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Prostokąt: zaokrąglone rogi 217">
                  <a:extLst>
                    <a:ext uri="{FF2B5EF4-FFF2-40B4-BE49-F238E27FC236}">
                      <a16:creationId xmlns:a16="http://schemas.microsoft.com/office/drawing/2014/main" id="{AE86A11B-7C26-48B4-A17F-F763EF895E9E}"/>
                    </a:ext>
                  </a:extLst>
                </p:cNvPr>
                <p:cNvSpPr/>
                <p:nvPr/>
              </p:nvSpPr>
              <p:spPr>
                <a:xfrm>
                  <a:off x="8220664" y="4265966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chemeClr val="accent4"/>
                    </a:gs>
                    <a:gs pos="25000">
                      <a:schemeClr val="tx2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8" name="Prostokąt: zaokrąglone rogi 217">
                  <a:extLst>
                    <a:ext uri="{FF2B5EF4-FFF2-40B4-BE49-F238E27FC236}">
                      <a16:creationId xmlns:a16="http://schemas.microsoft.com/office/drawing/2014/main" id="{AE86A11B-7C26-48B4-A17F-F763EF895E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0664" y="4265966"/>
                  <a:ext cx="1063230" cy="277482"/>
                </a:xfrm>
                <a:prstGeom prst="roundRect">
                  <a:avLst/>
                </a:prstGeom>
                <a:blipFill>
                  <a:blip r:embed="rId14"/>
                  <a:stretch>
                    <a:fillRect l="-571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Prostokąt: zaokrąglone rogi 218">
                  <a:extLst>
                    <a:ext uri="{FF2B5EF4-FFF2-40B4-BE49-F238E27FC236}">
                      <a16:creationId xmlns:a16="http://schemas.microsoft.com/office/drawing/2014/main" id="{4B25A894-A65D-40EF-B446-E1A455711C4A}"/>
                    </a:ext>
                  </a:extLst>
                </p:cNvPr>
                <p:cNvSpPr/>
                <p:nvPr/>
              </p:nvSpPr>
              <p:spPr>
                <a:xfrm>
                  <a:off x="8220664" y="4693804"/>
                  <a:ext cx="1063230" cy="277482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75000">
                      <a:schemeClr val="accent4"/>
                    </a:gs>
                    <a:gs pos="25000">
                      <a:schemeClr val="tx2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36000" tIns="3600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l-PL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l-PL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9" name="Prostokąt: zaokrąglone rogi 218">
                  <a:extLst>
                    <a:ext uri="{FF2B5EF4-FFF2-40B4-BE49-F238E27FC236}">
                      <a16:creationId xmlns:a16="http://schemas.microsoft.com/office/drawing/2014/main" id="{4B25A894-A65D-40EF-B446-E1A455711C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0664" y="4693804"/>
                  <a:ext cx="1063230" cy="277482"/>
                </a:xfrm>
                <a:prstGeom prst="roundRect">
                  <a:avLst/>
                </a:prstGeom>
                <a:blipFill>
                  <a:blip r:embed="rId15"/>
                  <a:stretch>
                    <a:fillRect l="-571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Nawias otwierający 219">
              <a:extLst>
                <a:ext uri="{FF2B5EF4-FFF2-40B4-BE49-F238E27FC236}">
                  <a16:creationId xmlns:a16="http://schemas.microsoft.com/office/drawing/2014/main" id="{C73B8B5A-2F0E-4816-B5F5-DB65FA2EB1B4}"/>
                </a:ext>
              </a:extLst>
            </p:cNvPr>
            <p:cNvSpPr/>
            <p:nvPr/>
          </p:nvSpPr>
          <p:spPr>
            <a:xfrm rot="10800000">
              <a:off x="9294098" y="1557116"/>
              <a:ext cx="162979" cy="3525625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Łącznik prosty ze strzałką 225">
            <a:extLst>
              <a:ext uri="{FF2B5EF4-FFF2-40B4-BE49-F238E27FC236}">
                <a16:creationId xmlns:a16="http://schemas.microsoft.com/office/drawing/2014/main" id="{109CF455-33DF-41F8-B144-AA45FF990151}"/>
              </a:ext>
            </a:extLst>
          </p:cNvPr>
          <p:cNvCxnSpPr>
            <a:stCxn id="144" idx="1"/>
            <a:endCxn id="211" idx="1"/>
          </p:cNvCxnSpPr>
          <p:nvPr/>
        </p:nvCxnSpPr>
        <p:spPr>
          <a:xfrm>
            <a:off x="8739295" y="3379667"/>
            <a:ext cx="589441" cy="2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upa 243">
            <a:extLst>
              <a:ext uri="{FF2B5EF4-FFF2-40B4-BE49-F238E27FC236}">
                <a16:creationId xmlns:a16="http://schemas.microsoft.com/office/drawing/2014/main" id="{EAA95BCB-86ED-4E57-A610-4BFF2DFB0EFC}"/>
              </a:ext>
            </a:extLst>
          </p:cNvPr>
          <p:cNvGrpSpPr/>
          <p:nvPr/>
        </p:nvGrpSpPr>
        <p:grpSpPr>
          <a:xfrm>
            <a:off x="10810783" y="1707720"/>
            <a:ext cx="602255" cy="3353929"/>
            <a:chOff x="10810783" y="1707720"/>
            <a:chExt cx="602255" cy="3353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pole tekstowe 235">
                  <a:extLst>
                    <a:ext uri="{FF2B5EF4-FFF2-40B4-BE49-F238E27FC236}">
                      <a16:creationId xmlns:a16="http://schemas.microsoft.com/office/drawing/2014/main" id="{755CF441-B75E-494B-B24C-B47C84EE51B7}"/>
                    </a:ext>
                  </a:extLst>
                </p:cNvPr>
                <p:cNvSpPr txBox="1"/>
                <p:nvPr/>
              </p:nvSpPr>
              <p:spPr>
                <a:xfrm>
                  <a:off x="10810783" y="1707720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0 0 0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6" name="pole tekstowe 235">
                  <a:extLst>
                    <a:ext uri="{FF2B5EF4-FFF2-40B4-BE49-F238E27FC236}">
                      <a16:creationId xmlns:a16="http://schemas.microsoft.com/office/drawing/2014/main" id="{755CF441-B75E-494B-B24C-B47C84EE51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1707720"/>
                  <a:ext cx="602255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pole tekstowe 236">
                  <a:extLst>
                    <a:ext uri="{FF2B5EF4-FFF2-40B4-BE49-F238E27FC236}">
                      <a16:creationId xmlns:a16="http://schemas.microsoft.com/office/drawing/2014/main" id="{A8D40177-854E-4774-AC85-31F3C7277A32}"/>
                    </a:ext>
                  </a:extLst>
                </p:cNvPr>
                <p:cNvSpPr txBox="1"/>
                <p:nvPr/>
              </p:nvSpPr>
              <p:spPr>
                <a:xfrm>
                  <a:off x="10810783" y="2151351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0 0 1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7" name="pole tekstowe 236">
                  <a:extLst>
                    <a:ext uri="{FF2B5EF4-FFF2-40B4-BE49-F238E27FC236}">
                      <a16:creationId xmlns:a16="http://schemas.microsoft.com/office/drawing/2014/main" id="{A8D40177-854E-4774-AC85-31F3C7277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2151351"/>
                  <a:ext cx="602255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pole tekstowe 237">
                  <a:extLst>
                    <a:ext uri="{FF2B5EF4-FFF2-40B4-BE49-F238E27FC236}">
                      <a16:creationId xmlns:a16="http://schemas.microsoft.com/office/drawing/2014/main" id="{D14B4892-C3BB-44E5-B0D2-8AE025D2D2F6}"/>
                    </a:ext>
                  </a:extLst>
                </p:cNvPr>
                <p:cNvSpPr txBox="1"/>
                <p:nvPr/>
              </p:nvSpPr>
              <p:spPr>
                <a:xfrm>
                  <a:off x="10810783" y="2598325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0 1 0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pole tekstowe 237">
                  <a:extLst>
                    <a:ext uri="{FF2B5EF4-FFF2-40B4-BE49-F238E27FC236}">
                      <a16:creationId xmlns:a16="http://schemas.microsoft.com/office/drawing/2014/main" id="{D14B4892-C3BB-44E5-B0D2-8AE025D2D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2598325"/>
                  <a:ext cx="602255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pole tekstowe 238">
                  <a:extLst>
                    <a:ext uri="{FF2B5EF4-FFF2-40B4-BE49-F238E27FC236}">
                      <a16:creationId xmlns:a16="http://schemas.microsoft.com/office/drawing/2014/main" id="{4E492C3A-92C9-4B60-9248-21F80605B9A0}"/>
                    </a:ext>
                  </a:extLst>
                </p:cNvPr>
                <p:cNvSpPr txBox="1"/>
                <p:nvPr/>
              </p:nvSpPr>
              <p:spPr>
                <a:xfrm>
                  <a:off x="10810783" y="3010335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0 1 1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pole tekstowe 238">
                  <a:extLst>
                    <a:ext uri="{FF2B5EF4-FFF2-40B4-BE49-F238E27FC236}">
                      <a16:creationId xmlns:a16="http://schemas.microsoft.com/office/drawing/2014/main" id="{4E492C3A-92C9-4B60-9248-21F80605B9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3010335"/>
                  <a:ext cx="602255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pole tekstowe 239">
                  <a:extLst>
                    <a:ext uri="{FF2B5EF4-FFF2-40B4-BE49-F238E27FC236}">
                      <a16:creationId xmlns:a16="http://schemas.microsoft.com/office/drawing/2014/main" id="{6612FF9A-5BFE-43EA-85A4-24C9FF688B90}"/>
                    </a:ext>
                  </a:extLst>
                </p:cNvPr>
                <p:cNvSpPr txBox="1"/>
                <p:nvPr/>
              </p:nvSpPr>
              <p:spPr>
                <a:xfrm>
                  <a:off x="10810783" y="3389702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 0 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0" name="pole tekstowe 239">
                  <a:extLst>
                    <a:ext uri="{FF2B5EF4-FFF2-40B4-BE49-F238E27FC236}">
                      <a16:creationId xmlns:a16="http://schemas.microsoft.com/office/drawing/2014/main" id="{6612FF9A-5BFE-43EA-85A4-24C9FF688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3389702"/>
                  <a:ext cx="602255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pole tekstowe 240">
                  <a:extLst>
                    <a:ext uri="{FF2B5EF4-FFF2-40B4-BE49-F238E27FC236}">
                      <a16:creationId xmlns:a16="http://schemas.microsoft.com/office/drawing/2014/main" id="{E1160749-FA42-47FF-8017-37283925CD32}"/>
                    </a:ext>
                  </a:extLst>
                </p:cNvPr>
                <p:cNvSpPr txBox="1"/>
                <p:nvPr/>
              </p:nvSpPr>
              <p:spPr>
                <a:xfrm>
                  <a:off x="10810783" y="3833333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 0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1" name="pole tekstowe 240">
                  <a:extLst>
                    <a:ext uri="{FF2B5EF4-FFF2-40B4-BE49-F238E27FC236}">
                      <a16:creationId xmlns:a16="http://schemas.microsoft.com/office/drawing/2014/main" id="{E1160749-FA42-47FF-8017-37283925C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3833333"/>
                  <a:ext cx="602255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pole tekstowe 241">
                  <a:extLst>
                    <a:ext uri="{FF2B5EF4-FFF2-40B4-BE49-F238E27FC236}">
                      <a16:creationId xmlns:a16="http://schemas.microsoft.com/office/drawing/2014/main" id="{E5B4A77E-9AC3-4F7A-B9D8-6BF4D9C9617A}"/>
                    </a:ext>
                  </a:extLst>
                </p:cNvPr>
                <p:cNvSpPr txBox="1"/>
                <p:nvPr/>
              </p:nvSpPr>
              <p:spPr>
                <a:xfrm>
                  <a:off x="10810783" y="4280307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2" name="pole tekstowe 241">
                  <a:extLst>
                    <a:ext uri="{FF2B5EF4-FFF2-40B4-BE49-F238E27FC236}">
                      <a16:creationId xmlns:a16="http://schemas.microsoft.com/office/drawing/2014/main" id="{E5B4A77E-9AC3-4F7A-B9D8-6BF4D9C96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4280307"/>
                  <a:ext cx="602255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pole tekstowe 242">
                  <a:extLst>
                    <a:ext uri="{FF2B5EF4-FFF2-40B4-BE49-F238E27FC236}">
                      <a16:creationId xmlns:a16="http://schemas.microsoft.com/office/drawing/2014/main" id="{4C522878-52A1-40E3-933D-C14D04F98904}"/>
                    </a:ext>
                  </a:extLst>
                </p:cNvPr>
                <p:cNvSpPr txBox="1"/>
                <p:nvPr/>
              </p:nvSpPr>
              <p:spPr>
                <a:xfrm>
                  <a:off x="10810783" y="4692317"/>
                  <a:ext cx="6022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1 1 1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3" name="pole tekstowe 242">
                  <a:extLst>
                    <a:ext uri="{FF2B5EF4-FFF2-40B4-BE49-F238E27FC236}">
                      <a16:creationId xmlns:a16="http://schemas.microsoft.com/office/drawing/2014/main" id="{4C522878-52A1-40E3-933D-C14D04F98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783" y="4692317"/>
                  <a:ext cx="602255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pole tekstowe 258">
                <a:extLst>
                  <a:ext uri="{FF2B5EF4-FFF2-40B4-BE49-F238E27FC236}">
                    <a16:creationId xmlns:a16="http://schemas.microsoft.com/office/drawing/2014/main" id="{1175CB99-2906-4BA2-BEAC-35FD7047B71B}"/>
                  </a:ext>
                </a:extLst>
              </p:cNvPr>
              <p:cNvSpPr txBox="1"/>
              <p:nvPr/>
            </p:nvSpPr>
            <p:spPr>
              <a:xfrm>
                <a:off x="5104972" y="5639059"/>
                <a:ext cx="3810543" cy="784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l-PL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  <m:t>𝑛𝑥</m:t>
                                      </m:r>
                                      <m: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𝑛𝑥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l-PL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pl-PL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9" name="pole tekstowe 258">
                <a:extLst>
                  <a:ext uri="{FF2B5EF4-FFF2-40B4-BE49-F238E27FC236}">
                    <a16:creationId xmlns:a16="http://schemas.microsoft.com/office/drawing/2014/main" id="{1175CB99-2906-4BA2-BEAC-35FD7047B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72" y="5639059"/>
                <a:ext cx="3810543" cy="7846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pole tekstowe 259">
                <a:extLst>
                  <a:ext uri="{FF2B5EF4-FFF2-40B4-BE49-F238E27FC236}">
                    <a16:creationId xmlns:a16="http://schemas.microsoft.com/office/drawing/2014/main" id="{68D3A072-A128-49DF-94BE-4248E7FF7356}"/>
                  </a:ext>
                </a:extLst>
              </p:cNvPr>
              <p:cNvSpPr txBox="1"/>
              <p:nvPr/>
            </p:nvSpPr>
            <p:spPr>
              <a:xfrm>
                <a:off x="3058197" y="5800913"/>
                <a:ext cx="168839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sz="11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unc>
                        <m:funcPr>
                          <m:ctrlP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1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11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l-PL" sz="11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1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11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sz="11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1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sz="11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l-PL" sz="11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l-PL" sz="11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1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sz="11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60" name="pole tekstowe 259">
                <a:extLst>
                  <a:ext uri="{FF2B5EF4-FFF2-40B4-BE49-F238E27FC236}">
                    <a16:creationId xmlns:a16="http://schemas.microsoft.com/office/drawing/2014/main" id="{68D3A072-A128-49DF-94BE-4248E7FF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197" y="5800913"/>
                <a:ext cx="1688396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pole tekstowe 260">
                <a:extLst>
                  <a:ext uri="{FF2B5EF4-FFF2-40B4-BE49-F238E27FC236}">
                    <a16:creationId xmlns:a16="http://schemas.microsoft.com/office/drawing/2014/main" id="{68980EA2-A6B6-4880-81F9-A13209236B83}"/>
                  </a:ext>
                </a:extLst>
              </p:cNvPr>
              <p:cNvSpPr txBox="1"/>
              <p:nvPr/>
            </p:nvSpPr>
            <p:spPr>
              <a:xfrm>
                <a:off x="136733" y="5624611"/>
                <a:ext cx="2563086" cy="784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1" name="pole tekstowe 260">
                <a:extLst>
                  <a:ext uri="{FF2B5EF4-FFF2-40B4-BE49-F238E27FC236}">
                    <a16:creationId xmlns:a16="http://schemas.microsoft.com/office/drawing/2014/main" id="{68980EA2-A6B6-4880-81F9-A13209236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" y="5624611"/>
                <a:ext cx="2563086" cy="7846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2" name="Grupa 271">
            <a:extLst>
              <a:ext uri="{FF2B5EF4-FFF2-40B4-BE49-F238E27FC236}">
                <a16:creationId xmlns:a16="http://schemas.microsoft.com/office/drawing/2014/main" id="{C28BCD9B-FAF7-495C-88EB-C86B904FB027}"/>
              </a:ext>
            </a:extLst>
          </p:cNvPr>
          <p:cNvGrpSpPr/>
          <p:nvPr/>
        </p:nvGrpSpPr>
        <p:grpSpPr>
          <a:xfrm>
            <a:off x="2699819" y="5800913"/>
            <a:ext cx="2405153" cy="460704"/>
            <a:chOff x="2699819" y="5800913"/>
            <a:chExt cx="2405153" cy="460704"/>
          </a:xfrm>
        </p:grpSpPr>
        <p:sp>
          <p:nvSpPr>
            <p:cNvPr id="262" name="Prostokąt 261">
              <a:extLst>
                <a:ext uri="{FF2B5EF4-FFF2-40B4-BE49-F238E27FC236}">
                  <a16:creationId xmlns:a16="http://schemas.microsoft.com/office/drawing/2014/main" id="{05A3AC3E-BBF4-4DEA-93CC-6425AA88ED66}"/>
                </a:ext>
              </a:extLst>
            </p:cNvPr>
            <p:cNvSpPr/>
            <p:nvPr/>
          </p:nvSpPr>
          <p:spPr>
            <a:xfrm>
              <a:off x="3058197" y="5800913"/>
              <a:ext cx="1688396" cy="460704"/>
            </a:xfrm>
            <a:prstGeom prst="rect">
              <a:avLst/>
            </a:prstGeom>
            <a:noFill/>
            <a:ln w="222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Łącznik prosty ze strzałką 263">
              <a:extLst>
                <a:ext uri="{FF2B5EF4-FFF2-40B4-BE49-F238E27FC236}">
                  <a16:creationId xmlns:a16="http://schemas.microsoft.com/office/drawing/2014/main" id="{5F88FA05-9CF3-46D8-90A2-E426BBFF8011}"/>
                </a:ext>
              </a:extLst>
            </p:cNvPr>
            <p:cNvCxnSpPr>
              <a:cxnSpLocks/>
              <a:stCxn id="262" idx="3"/>
              <a:endCxn id="259" idx="1"/>
            </p:cNvCxnSpPr>
            <p:nvPr/>
          </p:nvCxnSpPr>
          <p:spPr>
            <a:xfrm>
              <a:off x="4746593" y="6031265"/>
              <a:ext cx="358379" cy="113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Łącznik prosty ze strzałką 265">
              <a:extLst>
                <a:ext uri="{FF2B5EF4-FFF2-40B4-BE49-F238E27FC236}">
                  <a16:creationId xmlns:a16="http://schemas.microsoft.com/office/drawing/2014/main" id="{675A8240-CDAE-4CED-9F1D-8F1675927F05}"/>
                </a:ext>
              </a:extLst>
            </p:cNvPr>
            <p:cNvCxnSpPr>
              <a:cxnSpLocks/>
              <a:stCxn id="260" idx="1"/>
              <a:endCxn id="261" idx="3"/>
            </p:cNvCxnSpPr>
            <p:nvPr/>
          </p:nvCxnSpPr>
          <p:spPr>
            <a:xfrm flipH="1">
              <a:off x="2699819" y="6016357"/>
              <a:ext cx="358378" cy="573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Prostokąt: zaokrąglone rogi 276">
            <a:extLst>
              <a:ext uri="{FF2B5EF4-FFF2-40B4-BE49-F238E27FC236}">
                <a16:creationId xmlns:a16="http://schemas.microsoft.com/office/drawing/2014/main" id="{6265032B-2EFF-4B45-B8D2-F51FE9244B52}"/>
              </a:ext>
            </a:extLst>
          </p:cNvPr>
          <p:cNvSpPr/>
          <p:nvPr/>
        </p:nvSpPr>
        <p:spPr>
          <a:xfrm rot="16200000">
            <a:off x="8047984" y="3317351"/>
            <a:ext cx="1778422" cy="250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phase extraction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95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  <p:bldP spid="261" grpId="0"/>
      <p:bldP spid="2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DA5D9B47-9F45-4367-8C1A-5CD3BB722ED7}"/>
              </a:ext>
            </a:extLst>
          </p:cNvPr>
          <p:cNvCxnSpPr>
            <a:cxnSpLocks/>
          </p:cNvCxnSpPr>
          <p:nvPr/>
        </p:nvCxnSpPr>
        <p:spPr>
          <a:xfrm>
            <a:off x="6041400" y="1992622"/>
            <a:ext cx="0" cy="415650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30104169-2015-4B7A-8C26-887195556446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7366275" y="1992621"/>
            <a:ext cx="18648" cy="415650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21E8AB89-6447-428E-AAB3-F5320B2B9835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4610671" y="2007277"/>
            <a:ext cx="0" cy="414185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E4A65A83-1914-47FB-800B-C11AD27B4022}"/>
              </a:ext>
            </a:extLst>
          </p:cNvPr>
          <p:cNvCxnSpPr>
            <a:cxnSpLocks/>
          </p:cNvCxnSpPr>
          <p:nvPr/>
        </p:nvCxnSpPr>
        <p:spPr>
          <a:xfrm flipH="1">
            <a:off x="8080701" y="1992621"/>
            <a:ext cx="1" cy="415650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Prostokąt 93">
                <a:extLst>
                  <a:ext uri="{FF2B5EF4-FFF2-40B4-BE49-F238E27FC236}">
                    <a16:creationId xmlns:a16="http://schemas.microsoft.com/office/drawing/2014/main" id="{ED07F5C3-726A-4382-9FCF-9C091469B136}"/>
                  </a:ext>
                </a:extLst>
              </p:cNvPr>
              <p:cNvSpPr/>
              <p:nvPr/>
            </p:nvSpPr>
            <p:spPr>
              <a:xfrm>
                <a:off x="4372539" y="4096018"/>
                <a:ext cx="3927725" cy="1790501"/>
              </a:xfrm>
              <a:prstGeom prst="rect">
                <a:avLst/>
              </a:prstGeom>
              <a:solidFill>
                <a:schemeClr val="dk1">
                  <a:alpha val="7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l-PL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l-PL" sz="1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  <m:t>𝑐𝑅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b>
                                <m:sup>
                                  <m:sSup>
                                    <m:sSupPr>
                                      <m:ctrlP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Prostokąt 93">
                <a:extLst>
                  <a:ext uri="{FF2B5EF4-FFF2-40B4-BE49-F238E27FC236}">
                    <a16:creationId xmlns:a16="http://schemas.microsoft.com/office/drawing/2014/main" id="{ED07F5C3-726A-4382-9FCF-9C091469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39" y="4096018"/>
                <a:ext cx="3927725" cy="1790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Prostokąt 92">
                <a:extLst>
                  <a:ext uri="{FF2B5EF4-FFF2-40B4-BE49-F238E27FC236}">
                    <a16:creationId xmlns:a16="http://schemas.microsoft.com/office/drawing/2014/main" id="{EA8C8757-BE37-4ED3-B980-55970F7CE3B2}"/>
                  </a:ext>
                </a:extLst>
              </p:cNvPr>
              <p:cNvSpPr/>
              <p:nvPr/>
            </p:nvSpPr>
            <p:spPr>
              <a:xfrm>
                <a:off x="7115596" y="2138243"/>
                <a:ext cx="1184668" cy="1407281"/>
              </a:xfrm>
              <a:prstGeom prst="rect">
                <a:avLst/>
              </a:prstGeom>
              <a:solidFill>
                <a:schemeClr val="dk1">
                  <a:alpha val="74000"/>
                </a:schemeClr>
              </a:solidFill>
              <a:ln>
                <a:solidFill>
                  <a:schemeClr val="lt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l-PL" sz="1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pl-PL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𝑐𝑅</m:t>
                              </m:r>
                            </m:e>
                            <m:sub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Prostokąt 92">
                <a:extLst>
                  <a:ext uri="{FF2B5EF4-FFF2-40B4-BE49-F238E27FC236}">
                    <a16:creationId xmlns:a16="http://schemas.microsoft.com/office/drawing/2014/main" id="{EA8C8757-BE37-4ED3-B980-55970F7CE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96" y="2138243"/>
                <a:ext cx="1184668" cy="1407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l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rostokąt 39">
            <a:extLst>
              <a:ext uri="{FF2B5EF4-FFF2-40B4-BE49-F238E27FC236}">
                <a16:creationId xmlns:a16="http://schemas.microsoft.com/office/drawing/2014/main" id="{E9616AD4-9FE0-4FF9-8A39-CBD0CC1DC998}"/>
              </a:ext>
            </a:extLst>
          </p:cNvPr>
          <p:cNvSpPr/>
          <p:nvPr/>
        </p:nvSpPr>
        <p:spPr>
          <a:xfrm rot="16200000">
            <a:off x="856523" y="1951108"/>
            <a:ext cx="2414509" cy="2941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dirty="0"/>
              <a:t>Distributed phase encoding</a:t>
            </a:r>
            <a:r>
              <a:rPr lang="pl-PL" baseline="30000" dirty="0"/>
              <a:t>1,2,3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6211D5AA-AEC2-424C-B7AE-07F220246BBE}"/>
                  </a:ext>
                </a:extLst>
              </p:cNvPr>
              <p:cNvSpPr/>
              <p:nvPr/>
            </p:nvSpPr>
            <p:spPr>
              <a:xfrm rot="16200000">
                <a:off x="2523210" y="2419977"/>
                <a:ext cx="1209781" cy="812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6211D5AA-AEC2-424C-B7AE-07F220246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23210" y="2419977"/>
                <a:ext cx="1209781" cy="8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862244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Meaning</a:t>
            </a:r>
            <a:r>
              <a:rPr lang="pl-PL" sz="5200" dirty="0">
                <a:solidFill>
                  <a:srgbClr val="FFFFFF"/>
                </a:solidFill>
              </a:rPr>
              <a:t> of qubits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1A317B0-49F6-4863-ABF1-8A61CF012D97}"/>
                  </a:ext>
                </a:extLst>
              </p:cNvPr>
              <p:cNvSpPr txBox="1"/>
              <p:nvPr/>
            </p:nvSpPr>
            <p:spPr>
              <a:xfrm>
                <a:off x="3779840" y="1327140"/>
                <a:ext cx="46323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l-PL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pl-PL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l-PL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l-PL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pl-PL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l-PL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l-PL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l-PL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pl-PL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l-PL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l-PL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1A317B0-49F6-4863-ABF1-8A61CF012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40" y="1327140"/>
                <a:ext cx="463232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Nawias klamrowy otwierający 11">
            <a:extLst>
              <a:ext uri="{FF2B5EF4-FFF2-40B4-BE49-F238E27FC236}">
                <a16:creationId xmlns:a16="http://schemas.microsoft.com/office/drawing/2014/main" id="{52F0D6F8-F781-44BC-A760-5C063ADD6DA6}"/>
              </a:ext>
            </a:extLst>
          </p:cNvPr>
          <p:cNvSpPr/>
          <p:nvPr/>
        </p:nvSpPr>
        <p:spPr>
          <a:xfrm rot="16200000">
            <a:off x="7270914" y="1334094"/>
            <a:ext cx="190722" cy="1126332"/>
          </a:xfrm>
          <a:prstGeom prst="leftBrace">
            <a:avLst>
              <a:gd name="adj1" fmla="val 58275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id="{50DFC840-4775-4A68-B538-F30FF7B8317A}"/>
              </a:ext>
            </a:extLst>
          </p:cNvPr>
          <p:cNvSpPr/>
          <p:nvPr/>
        </p:nvSpPr>
        <p:spPr>
          <a:xfrm rot="16200000">
            <a:off x="5947285" y="1218887"/>
            <a:ext cx="190722" cy="1356748"/>
          </a:xfrm>
          <a:prstGeom prst="leftBrace">
            <a:avLst>
              <a:gd name="adj1" fmla="val 58275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awias klamrowy otwierający 14">
            <a:extLst>
              <a:ext uri="{FF2B5EF4-FFF2-40B4-BE49-F238E27FC236}">
                <a16:creationId xmlns:a16="http://schemas.microsoft.com/office/drawing/2014/main" id="{054092F4-709D-4AB3-BD61-AF2FDA34A0CF}"/>
              </a:ext>
            </a:extLst>
          </p:cNvPr>
          <p:cNvSpPr/>
          <p:nvPr/>
        </p:nvSpPr>
        <p:spPr>
          <a:xfrm rot="16200000">
            <a:off x="4515309" y="1291145"/>
            <a:ext cx="190723" cy="1241540"/>
          </a:xfrm>
          <a:prstGeom prst="leftBrace">
            <a:avLst>
              <a:gd name="adj1" fmla="val 58275"/>
              <a:gd name="adj2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id="{CBCAEBE1-CE44-4662-8BD6-F7713033BED2}"/>
                  </a:ext>
                </a:extLst>
              </p:cNvPr>
              <p:cNvSpPr/>
              <p:nvPr/>
            </p:nvSpPr>
            <p:spPr>
              <a:xfrm>
                <a:off x="9348606" y="318655"/>
                <a:ext cx="2199924" cy="286554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1600" b="0" i="1" smtClean="0">
                              <a:solidFill>
                                <a:schemeClr val="tx1">
                                  <a:lumMod val="75000"/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600" b="0" i="1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l-PL" sz="1600" b="0" i="1" smtClean="0">
                                      <a:solidFill>
                                        <a:schemeClr val="tx1">
                                          <a:lumMod val="75000"/>
                                          <a:alpha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solidFill>
                                        <a:schemeClr val="tx1">
                                          <a:lumMod val="75000"/>
                                          <a:alpha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d>
                                    <m:dPr>
                                      <m:ctrlPr>
                                        <a:rPr lang="pl-PL" sz="1600" b="0" i="1" smtClean="0">
                                          <a:solidFill>
                                            <a:schemeClr val="tx1">
                                              <a:lumMod val="75000"/>
                                              <a:alpha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600" b="0" i="0" smtClean="0">
                                          <a:solidFill>
                                            <a:schemeClr val="tx1">
                                              <a:lumMod val="75000"/>
                                              <a:alpha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NRS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sz="1600" b="0" i="1" smtClean="0">
                                      <a:solidFill>
                                        <a:schemeClr val="tx1">
                                          <a:lumMod val="75000"/>
                                          <a:alpha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>
                                          <a:lumMod val="75000"/>
                                          <a:alpha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1600" b="0" i="0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1600" b="0" i="0" smtClean="0">
                              <a:solidFill>
                                <a:schemeClr val="tx1">
                                  <a:lumMod val="75000"/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pl-PL" sz="1600" b="0" i="1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1600" b="0" i="0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solidFill>
                                    <a:schemeClr val="tx1">
                                      <a:lumMod val="75000"/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id="{CBCAEBE1-CE44-4662-8BD6-F7713033B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606" y="318655"/>
                <a:ext cx="2199924" cy="286554"/>
              </a:xfrm>
              <a:prstGeom prst="round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solidFill>
                  <a:schemeClr val="lt1">
                    <a:alpha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ostokąt: zaokrąglone rogi 19">
                <a:extLst>
                  <a:ext uri="{FF2B5EF4-FFF2-40B4-BE49-F238E27FC236}">
                    <a16:creationId xmlns:a16="http://schemas.microsoft.com/office/drawing/2014/main" id="{052F1F92-2367-44E3-9230-424353BA90E2}"/>
                  </a:ext>
                </a:extLst>
              </p:cNvPr>
              <p:cNvSpPr/>
              <p:nvPr/>
            </p:nvSpPr>
            <p:spPr>
              <a:xfrm>
                <a:off x="1225281" y="2217018"/>
                <a:ext cx="1864938" cy="1206034"/>
              </a:xfrm>
              <a:prstGeom prst="roundRect">
                <a:avLst>
                  <a:gd name="adj" fmla="val 6929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pl-PL" sz="1600" dirty="0"/>
                  <a:t>;</a:t>
                </a:r>
              </a:p>
              <a:p>
                <a:r>
                  <a:rPr lang="pl-PL" sz="1600" dirty="0"/>
                  <a:t>for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pl-PL" sz="1600" dirty="0"/>
                  <a:t> do</a:t>
                </a:r>
              </a:p>
              <a:p>
                <a:r>
                  <a:rPr lang="pl-PL" sz="1600" dirty="0"/>
                  <a:t>    </a:t>
                </a:r>
                <a:r>
                  <a:rPr lang="pl-PL" sz="1600" dirty="0" err="1"/>
                  <a:t>if</a:t>
                </a:r>
                <a:r>
                  <a:rPr lang="pl-PL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l-PL" sz="1600" dirty="0"/>
                  <a:t> then</a:t>
                </a:r>
              </a:p>
              <a:p>
                <a:pPr algn="ctr"/>
                <a:r>
                  <a:rPr lang="pl-PL" sz="1600" b="0" dirty="0"/>
                  <a:t>   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∗=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pl-PL" sz="1600" dirty="0"/>
                  <a:t>;</a:t>
                </a:r>
                <a:endParaRPr lang="en-US" sz="1600" dirty="0"/>
              </a:p>
            </p:txBody>
          </p:sp>
        </mc:Choice>
        <mc:Fallback xmlns="">
          <p:sp>
            <p:nvSpPr>
              <p:cNvPr id="20" name="Prostokąt: zaokrąglone rogi 19">
                <a:extLst>
                  <a:ext uri="{FF2B5EF4-FFF2-40B4-BE49-F238E27FC236}">
                    <a16:creationId xmlns:a16="http://schemas.microsoft.com/office/drawing/2014/main" id="{052F1F92-2367-44E3-9230-424353BA9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281" y="2217018"/>
                <a:ext cx="1864938" cy="1206034"/>
              </a:xfrm>
              <a:prstGeom prst="roundRect">
                <a:avLst>
                  <a:gd name="adj" fmla="val 6929"/>
                </a:avLst>
              </a:prstGeom>
              <a:blipFill>
                <a:blip r:embed="rId7"/>
                <a:stretch>
                  <a:fillRect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ole tekstowe 47">
            <a:extLst>
              <a:ext uri="{FF2B5EF4-FFF2-40B4-BE49-F238E27FC236}">
                <a16:creationId xmlns:a16="http://schemas.microsoft.com/office/drawing/2014/main" id="{82200FBE-9561-4554-8B00-38641892B913}"/>
              </a:ext>
            </a:extLst>
          </p:cNvPr>
          <p:cNvSpPr txBox="1"/>
          <p:nvPr/>
        </p:nvSpPr>
        <p:spPr>
          <a:xfrm>
            <a:off x="396187" y="6263917"/>
            <a:ext cx="11795813" cy="6001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100" dirty="0"/>
              <a:t>L. Ruiz-Perez and J. C. Garcia-</a:t>
            </a:r>
            <a:r>
              <a:rPr lang="en-US" sz="1100" dirty="0" err="1"/>
              <a:t>Escartin</a:t>
            </a:r>
            <a:r>
              <a:rPr lang="en-US" sz="1100" dirty="0"/>
              <a:t>, “Quantum arithmetic with the quantum Fourier transform,” Quantum Information Processing, vol. 16,</a:t>
            </a:r>
            <a:r>
              <a:rPr lang="pl-PL" sz="1100" dirty="0"/>
              <a:t> </a:t>
            </a:r>
            <a:r>
              <a:rPr lang="en-US" sz="1100" dirty="0"/>
              <a:t>June 2017.</a:t>
            </a:r>
            <a:endParaRPr lang="pl-PL" sz="1100" dirty="0"/>
          </a:p>
          <a:p>
            <a:pPr marL="285750" indent="-285750">
              <a:buFont typeface="+mj-lt"/>
              <a:buAutoNum type="arabicPeriod"/>
            </a:pPr>
            <a:r>
              <a:rPr lang="en-US" sz="1100" dirty="0"/>
              <a:t>T. G. Draper, “Addition on a Quantum Computer,” </a:t>
            </a:r>
            <a:r>
              <a:rPr lang="en-US" sz="1100" dirty="0" err="1"/>
              <a:t>arXiv:quant-ph</a:t>
            </a:r>
            <a:r>
              <a:rPr lang="en-US" sz="1100" dirty="0"/>
              <a:t>/0008033, Aug. 2000. </a:t>
            </a:r>
            <a:r>
              <a:rPr lang="en-US" sz="1100" dirty="0" err="1"/>
              <a:t>arXiv</a:t>
            </a:r>
            <a:r>
              <a:rPr lang="en-US" sz="1100" dirty="0"/>
              <a:t>: quant-</a:t>
            </a:r>
            <a:r>
              <a:rPr lang="en-US" sz="1100" dirty="0" err="1"/>
              <a:t>ph</a:t>
            </a:r>
            <a:r>
              <a:rPr lang="en-US" sz="1100" dirty="0"/>
              <a:t>/0008033.</a:t>
            </a:r>
            <a:endParaRPr lang="pl-PL" sz="1100" dirty="0"/>
          </a:p>
          <a:p>
            <a:pPr marL="285750" indent="-285750">
              <a:buFont typeface="+mj-lt"/>
              <a:buAutoNum type="arabicPeriod"/>
            </a:pPr>
            <a:r>
              <a:rPr lang="en-US" sz="1100" dirty="0"/>
              <a:t>S. Beauregard, G. Brassard, and J. M. Fernandez, “Quantum Arithmetic on Galois Fields,” </a:t>
            </a:r>
            <a:r>
              <a:rPr lang="en-US" sz="1100" dirty="0" err="1"/>
              <a:t>arXiv:quant-ph</a:t>
            </a:r>
            <a:r>
              <a:rPr lang="en-US" sz="1100" dirty="0"/>
              <a:t>/0301163, Jan. 2003. </a:t>
            </a:r>
            <a:r>
              <a:rPr lang="en-US" sz="1100" dirty="0" err="1"/>
              <a:t>arXiv</a:t>
            </a:r>
            <a:r>
              <a:rPr lang="en-US" sz="1100" dirty="0"/>
              <a:t>: quant-</a:t>
            </a:r>
            <a:r>
              <a:rPr lang="en-US" sz="1100" dirty="0" err="1"/>
              <a:t>ph</a:t>
            </a:r>
            <a:r>
              <a:rPr lang="en-US" sz="1100" dirty="0"/>
              <a:t>/0301163.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rostokąt: zaokrąglone rogi 48">
                <a:extLst>
                  <a:ext uri="{FF2B5EF4-FFF2-40B4-BE49-F238E27FC236}">
                    <a16:creationId xmlns:a16="http://schemas.microsoft.com/office/drawing/2014/main" id="{3ED8EE7C-8096-4FF4-A40C-D2D6BAB092F7}"/>
                  </a:ext>
                </a:extLst>
              </p:cNvPr>
              <p:cNvSpPr/>
              <p:nvPr/>
            </p:nvSpPr>
            <p:spPr>
              <a:xfrm>
                <a:off x="1220791" y="2214863"/>
                <a:ext cx="1864938" cy="1206034"/>
              </a:xfrm>
              <a:prstGeom prst="roundRect">
                <a:avLst>
                  <a:gd name="adj" fmla="val 6929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pl-PL" sz="1600" dirty="0"/>
                  <a:t>;</a:t>
                </a:r>
              </a:p>
              <a:p>
                <a:r>
                  <a:rPr lang="pl-PL" sz="1600" dirty="0"/>
                  <a:t>for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pl-PL" sz="1600" dirty="0"/>
                  <a:t> do</a:t>
                </a:r>
              </a:p>
              <a:p>
                <a:r>
                  <a:rPr lang="pl-PL" sz="1600" dirty="0"/>
                  <a:t>    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∗=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1, ∗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Prostokąt: zaokrąglone rogi 48">
                <a:extLst>
                  <a:ext uri="{FF2B5EF4-FFF2-40B4-BE49-F238E27FC236}">
                    <a16:creationId xmlns:a16="http://schemas.microsoft.com/office/drawing/2014/main" id="{3ED8EE7C-8096-4FF4-A40C-D2D6BAB09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91" y="2214863"/>
                <a:ext cx="1864938" cy="1206034"/>
              </a:xfrm>
              <a:prstGeom prst="roundRect">
                <a:avLst>
                  <a:gd name="adj" fmla="val 692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rostokąt 50">
                <a:extLst>
                  <a:ext uri="{FF2B5EF4-FFF2-40B4-BE49-F238E27FC236}">
                    <a16:creationId xmlns:a16="http://schemas.microsoft.com/office/drawing/2014/main" id="{0150572A-DAEF-4F5F-8D07-E620A2C57E2C}"/>
                  </a:ext>
                </a:extLst>
              </p:cNvPr>
              <p:cNvSpPr/>
              <p:nvPr/>
            </p:nvSpPr>
            <p:spPr>
              <a:xfrm rot="16200000">
                <a:off x="2523210" y="3619017"/>
                <a:ext cx="1209781" cy="812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Prostokąt 50">
                <a:extLst>
                  <a:ext uri="{FF2B5EF4-FFF2-40B4-BE49-F238E27FC236}">
                    <a16:creationId xmlns:a16="http://schemas.microsoft.com/office/drawing/2014/main" id="{0150572A-DAEF-4F5F-8D07-E620A2C57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23210" y="3619017"/>
                <a:ext cx="1209781" cy="812800"/>
              </a:xfrm>
              <a:prstGeom prst="rect">
                <a:avLst/>
              </a:prstGeom>
              <a:blipFill>
                <a:blip r:embed="rId9"/>
                <a:stretch>
                  <a:fillRect r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rostokąt: zaokrąglone rogi 49">
                <a:extLst>
                  <a:ext uri="{FF2B5EF4-FFF2-40B4-BE49-F238E27FC236}">
                    <a16:creationId xmlns:a16="http://schemas.microsoft.com/office/drawing/2014/main" id="{E0ED0642-79DD-47EE-923E-8CB3C976FD4E}"/>
                  </a:ext>
                </a:extLst>
              </p:cNvPr>
              <p:cNvSpPr/>
              <p:nvPr/>
            </p:nvSpPr>
            <p:spPr>
              <a:xfrm>
                <a:off x="1224076" y="3423052"/>
                <a:ext cx="1864938" cy="1206034"/>
              </a:xfrm>
              <a:prstGeom prst="roundRect">
                <a:avLst>
                  <a:gd name="adj" fmla="val 6929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1600" dirty="0"/>
                  <a:t>for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pl-PL" sz="1600" dirty="0"/>
                  <a:t> do</a:t>
                </a:r>
              </a:p>
              <a:p>
                <a:r>
                  <a:rPr lang="pl-PL" sz="1600" dirty="0"/>
                  <a:t>    </a:t>
                </a:r>
                <a:r>
                  <a:rPr lang="pl-PL" sz="1600" dirty="0" err="1"/>
                  <a:t>if</a:t>
                </a:r>
                <a:r>
                  <a:rPr lang="pl-PL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l-PL" sz="1600" dirty="0"/>
                  <a:t> then</a:t>
                </a:r>
              </a:p>
              <a:p>
                <a:pPr algn="ctr"/>
                <a:r>
                  <a:rPr lang="pl-PL" sz="1600" b="0" dirty="0"/>
                  <a:t>   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sz="1600" dirty="0"/>
                  <a:t>;</a:t>
                </a:r>
                <a:endParaRPr lang="en-US" sz="1600" dirty="0"/>
              </a:p>
            </p:txBody>
          </p:sp>
        </mc:Choice>
        <mc:Fallback xmlns="">
          <p:sp>
            <p:nvSpPr>
              <p:cNvPr id="50" name="Prostokąt: zaokrąglone rogi 49">
                <a:extLst>
                  <a:ext uri="{FF2B5EF4-FFF2-40B4-BE49-F238E27FC236}">
                    <a16:creationId xmlns:a16="http://schemas.microsoft.com/office/drawing/2014/main" id="{E0ED0642-79DD-47EE-923E-8CB3C976F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6" y="3423052"/>
                <a:ext cx="1864938" cy="1206034"/>
              </a:xfrm>
              <a:prstGeom prst="roundRect">
                <a:avLst>
                  <a:gd name="adj" fmla="val 6929"/>
                </a:avLst>
              </a:prstGeom>
              <a:blipFill>
                <a:blip r:embed="rId10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rostokąt 52">
                <a:extLst>
                  <a:ext uri="{FF2B5EF4-FFF2-40B4-BE49-F238E27FC236}">
                    <a16:creationId xmlns:a16="http://schemas.microsoft.com/office/drawing/2014/main" id="{8B1F56FB-411D-49F6-84AC-0DCCF5E25CA4}"/>
                  </a:ext>
                </a:extLst>
              </p:cNvPr>
              <p:cNvSpPr/>
              <p:nvPr/>
            </p:nvSpPr>
            <p:spPr>
              <a:xfrm rot="16200000">
                <a:off x="2516496" y="3618407"/>
                <a:ext cx="1209781" cy="812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∘2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Prostokąt 52">
                <a:extLst>
                  <a:ext uri="{FF2B5EF4-FFF2-40B4-BE49-F238E27FC236}">
                    <a16:creationId xmlns:a16="http://schemas.microsoft.com/office/drawing/2014/main" id="{8B1F56FB-411D-49F6-84AC-0DCCF5E25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16496" y="3618407"/>
                <a:ext cx="1209781" cy="812800"/>
              </a:xfrm>
              <a:prstGeom prst="rect">
                <a:avLst/>
              </a:prstGeom>
              <a:blipFill>
                <a:blip r:embed="rId11"/>
                <a:stretch>
                  <a:fillRect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C5405AE3-2E92-4BFA-B75A-5A4CA906EBE4}"/>
                  </a:ext>
                </a:extLst>
              </p:cNvPr>
              <p:cNvSpPr/>
              <p:nvPr/>
            </p:nvSpPr>
            <p:spPr>
              <a:xfrm>
                <a:off x="1224074" y="3421790"/>
                <a:ext cx="1864938" cy="1206034"/>
              </a:xfrm>
              <a:prstGeom prst="roundRect">
                <a:avLst>
                  <a:gd name="adj" fmla="val 6929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1600" dirty="0"/>
                  <a:t>for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m:rPr>
                            <m:sty m:val="p"/>
                          </m:rPr>
                          <a:rPr lang="pl-PL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pl-PL" sz="1600" dirty="0"/>
                  <a:t> do</a:t>
                </a:r>
              </a:p>
              <a:p>
                <a:r>
                  <a:rPr lang="pl-PL" sz="1600" b="0" dirty="0"/>
                  <a:t>   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1,∗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sup>
                    </m:sSup>
                  </m:oMath>
                </a14:m>
                <a:r>
                  <a:rPr lang="pl-PL" sz="1600" dirty="0"/>
                  <a:t>;</a:t>
                </a:r>
                <a:endParaRPr lang="en-US" sz="1600" dirty="0"/>
              </a:p>
            </p:txBody>
          </p:sp>
        </mc:Choice>
        <mc:Fallback xmlns=""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C5405AE3-2E92-4BFA-B75A-5A4CA906E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4" y="3421790"/>
                <a:ext cx="1864938" cy="1206034"/>
              </a:xfrm>
              <a:prstGeom prst="roundRect">
                <a:avLst>
                  <a:gd name="adj" fmla="val 6929"/>
                </a:avLst>
              </a:prstGeom>
              <a:blipFill>
                <a:blip r:embed="rId12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wal 53">
            <a:extLst>
              <a:ext uri="{FF2B5EF4-FFF2-40B4-BE49-F238E27FC236}">
                <a16:creationId xmlns:a16="http://schemas.microsoft.com/office/drawing/2014/main" id="{C722796B-96DF-4BDC-9DFB-6CAE11E0D609}"/>
              </a:ext>
            </a:extLst>
          </p:cNvPr>
          <p:cNvSpPr/>
          <p:nvPr/>
        </p:nvSpPr>
        <p:spPr>
          <a:xfrm>
            <a:off x="7939700" y="3158956"/>
            <a:ext cx="270000" cy="270044"/>
          </a:xfrm>
          <a:prstGeom prst="ellipse">
            <a:avLst/>
          </a:prstGeom>
          <a:ln w="254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000" tIns="36000" rtlCol="0" anchor="ctr"/>
          <a:lstStyle/>
          <a:p>
            <a:pPr algn="ctr"/>
            <a:r>
              <a:rPr lang="pl-PL" dirty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wal 54">
                <a:extLst>
                  <a:ext uri="{FF2B5EF4-FFF2-40B4-BE49-F238E27FC236}">
                    <a16:creationId xmlns:a16="http://schemas.microsoft.com/office/drawing/2014/main" id="{1DA7A8C5-8844-49C8-AB2E-7200483F1791}"/>
                  </a:ext>
                </a:extLst>
              </p:cNvPr>
              <p:cNvSpPr/>
              <p:nvPr/>
            </p:nvSpPr>
            <p:spPr>
              <a:xfrm>
                <a:off x="7231275" y="3158956"/>
                <a:ext cx="270000" cy="270044"/>
              </a:xfrm>
              <a:prstGeom prst="ellips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7200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wal 54">
                <a:extLst>
                  <a:ext uri="{FF2B5EF4-FFF2-40B4-BE49-F238E27FC236}">
                    <a16:creationId xmlns:a16="http://schemas.microsoft.com/office/drawing/2014/main" id="{1DA7A8C5-8844-49C8-AB2E-7200483F1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75" y="3158956"/>
                <a:ext cx="270000" cy="270044"/>
              </a:xfrm>
              <a:prstGeom prst="ellipse">
                <a:avLst/>
              </a:prstGeom>
              <a:blipFill>
                <a:blip r:embed="rId13"/>
                <a:stretch>
                  <a:fillRect r="-2041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B06932B2-CE63-4CA1-B199-50E6610A07EB}"/>
              </a:ext>
            </a:extLst>
          </p:cNvPr>
          <p:cNvCxnSpPr>
            <a:stCxn id="55" idx="6"/>
            <a:endCxn id="54" idx="2"/>
          </p:cNvCxnSpPr>
          <p:nvPr/>
        </p:nvCxnSpPr>
        <p:spPr>
          <a:xfrm>
            <a:off x="7501275" y="3293978"/>
            <a:ext cx="438425" cy="0"/>
          </a:xfrm>
          <a:prstGeom prst="line">
            <a:avLst/>
          </a:prstGeom>
          <a:ln w="25400">
            <a:gradFill>
              <a:gsLst>
                <a:gs pos="0">
                  <a:schemeClr val="accent6"/>
                </a:gs>
                <a:gs pos="25000">
                  <a:schemeClr val="accent6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wal 70">
            <a:extLst>
              <a:ext uri="{FF2B5EF4-FFF2-40B4-BE49-F238E27FC236}">
                <a16:creationId xmlns:a16="http://schemas.microsoft.com/office/drawing/2014/main" id="{01942074-19D4-42CB-8A12-23C84900FC74}"/>
              </a:ext>
            </a:extLst>
          </p:cNvPr>
          <p:cNvSpPr/>
          <p:nvPr/>
        </p:nvSpPr>
        <p:spPr>
          <a:xfrm>
            <a:off x="5906400" y="4356999"/>
            <a:ext cx="270000" cy="270044"/>
          </a:xfrm>
          <a:prstGeom prst="ellipse">
            <a:avLst/>
          </a:prstGeom>
          <a:ln w="254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000" tIns="36000" rtlCol="0" anchor="ctr"/>
          <a:lstStyle/>
          <a:p>
            <a:pPr algn="ctr"/>
            <a:r>
              <a:rPr lang="pl-PL" dirty="0"/>
              <a:t>^</a:t>
            </a:r>
            <a:endParaRPr lang="en-US" dirty="0"/>
          </a:p>
        </p:txBody>
      </p:sp>
      <p:sp>
        <p:nvSpPr>
          <p:cNvPr id="72" name="Owal 71">
            <a:extLst>
              <a:ext uri="{FF2B5EF4-FFF2-40B4-BE49-F238E27FC236}">
                <a16:creationId xmlns:a16="http://schemas.microsoft.com/office/drawing/2014/main" id="{1E775C7F-C40D-4D01-8B74-084146C4B0CC}"/>
              </a:ext>
            </a:extLst>
          </p:cNvPr>
          <p:cNvSpPr/>
          <p:nvPr/>
        </p:nvSpPr>
        <p:spPr>
          <a:xfrm>
            <a:off x="7933673" y="4360195"/>
            <a:ext cx="270000" cy="270044"/>
          </a:xfrm>
          <a:prstGeom prst="ellipse">
            <a:avLst/>
          </a:prstGeom>
          <a:ln w="254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000" tIns="36000" rtlCol="0" anchor="ctr"/>
          <a:lstStyle/>
          <a:p>
            <a:pPr algn="ctr"/>
            <a:r>
              <a:rPr lang="pl-PL" dirty="0"/>
              <a:t>+</a:t>
            </a:r>
            <a:endParaRPr lang="en-US" dirty="0"/>
          </a:p>
        </p:txBody>
      </p:sp>
      <p:cxnSp>
        <p:nvCxnSpPr>
          <p:cNvPr id="75" name="Łącznik prosty 74">
            <a:extLst>
              <a:ext uri="{FF2B5EF4-FFF2-40B4-BE49-F238E27FC236}">
                <a16:creationId xmlns:a16="http://schemas.microsoft.com/office/drawing/2014/main" id="{096904EA-EC20-47E0-842E-988C4BF8F010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>
            <a:off x="6176400" y="4492021"/>
            <a:ext cx="1757273" cy="3196"/>
          </a:xfrm>
          <a:prstGeom prst="line">
            <a:avLst/>
          </a:prstGeom>
          <a:ln w="25400">
            <a:gradFill>
              <a:gsLst>
                <a:gs pos="0">
                  <a:srgbClr val="7030A0"/>
                </a:gs>
                <a:gs pos="25000">
                  <a:srgbClr val="7030A0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>
            <a:extLst>
              <a:ext uri="{FF2B5EF4-FFF2-40B4-BE49-F238E27FC236}">
                <a16:creationId xmlns:a16="http://schemas.microsoft.com/office/drawing/2014/main" id="{404C0CEB-85AC-4CD3-A51E-65A71B87F66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4737282" y="4492021"/>
            <a:ext cx="1169118" cy="0"/>
          </a:xfrm>
          <a:prstGeom prst="line">
            <a:avLst/>
          </a:prstGeom>
          <a:ln w="25400">
            <a:gradFill>
              <a:gsLst>
                <a:gs pos="0">
                  <a:schemeClr val="accent4"/>
                </a:gs>
                <a:gs pos="25000">
                  <a:schemeClr val="accent4"/>
                </a:gs>
                <a:gs pos="75000">
                  <a:srgbClr val="7030A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wal 89">
                <a:extLst>
                  <a:ext uri="{FF2B5EF4-FFF2-40B4-BE49-F238E27FC236}">
                    <a16:creationId xmlns:a16="http://schemas.microsoft.com/office/drawing/2014/main" id="{BE9CE00F-7F4E-4CDC-BC13-F6EAED5ECF59}"/>
                  </a:ext>
                </a:extLst>
              </p:cNvPr>
              <p:cNvSpPr/>
              <p:nvPr/>
            </p:nvSpPr>
            <p:spPr>
              <a:xfrm>
                <a:off x="4465733" y="4356999"/>
                <a:ext cx="270000" cy="270044"/>
              </a:xfrm>
              <a:prstGeom prst="ellips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7200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Owal 89">
                <a:extLst>
                  <a:ext uri="{FF2B5EF4-FFF2-40B4-BE49-F238E27FC236}">
                    <a16:creationId xmlns:a16="http://schemas.microsoft.com/office/drawing/2014/main" id="{BE9CE00F-7F4E-4CDC-BC13-F6EAED5EC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33" y="4356999"/>
                <a:ext cx="270000" cy="270044"/>
              </a:xfrm>
              <a:prstGeom prst="ellipse">
                <a:avLst/>
              </a:prstGeom>
              <a:blipFill>
                <a:blip r:embed="rId14"/>
                <a:stretch>
                  <a:fillRect r="-2083"/>
                </a:stretch>
              </a:blipFill>
              <a:ln w="254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wal 90">
                <a:extLst>
                  <a:ext uri="{FF2B5EF4-FFF2-40B4-BE49-F238E27FC236}">
                    <a16:creationId xmlns:a16="http://schemas.microsoft.com/office/drawing/2014/main" id="{87CB2D27-3660-420F-9C22-44D5E371A2A4}"/>
                  </a:ext>
                </a:extLst>
              </p:cNvPr>
              <p:cNvSpPr/>
              <p:nvPr/>
            </p:nvSpPr>
            <p:spPr>
              <a:xfrm>
                <a:off x="2756558" y="2263925"/>
                <a:ext cx="270000" cy="270044"/>
              </a:xfrm>
              <a:prstGeom prst="ellips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7200" t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Owal 90">
                <a:extLst>
                  <a:ext uri="{FF2B5EF4-FFF2-40B4-BE49-F238E27FC236}">
                    <a16:creationId xmlns:a16="http://schemas.microsoft.com/office/drawing/2014/main" id="{87CB2D27-3660-420F-9C22-44D5E371A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58" y="2263925"/>
                <a:ext cx="270000" cy="270044"/>
              </a:xfrm>
              <a:prstGeom prst="ellipse">
                <a:avLst/>
              </a:prstGeom>
              <a:blipFill>
                <a:blip r:embed="rId15"/>
                <a:stretch>
                  <a:fillRect r="-4167"/>
                </a:stretch>
              </a:blipFill>
              <a:ln w="254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wal 91">
            <a:extLst>
              <a:ext uri="{FF2B5EF4-FFF2-40B4-BE49-F238E27FC236}">
                <a16:creationId xmlns:a16="http://schemas.microsoft.com/office/drawing/2014/main" id="{E9D6B13B-5562-4B40-A3A6-DB46CD3DEBF2}"/>
              </a:ext>
            </a:extLst>
          </p:cNvPr>
          <p:cNvSpPr/>
          <p:nvPr/>
        </p:nvSpPr>
        <p:spPr>
          <a:xfrm>
            <a:off x="2751514" y="3466823"/>
            <a:ext cx="270000" cy="270044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000" tIns="36000" rtlCol="0" anchor="ctr"/>
          <a:lstStyle/>
          <a:p>
            <a:pPr algn="ctr"/>
            <a:r>
              <a:rPr lang="pl-PL" dirty="0"/>
              <a:t>^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6D8A5E28-9B7E-4387-8C5B-6B5BDBDBF6A2}"/>
                  </a:ext>
                </a:extLst>
              </p:cNvPr>
              <p:cNvSpPr/>
              <p:nvPr/>
            </p:nvSpPr>
            <p:spPr>
              <a:xfrm>
                <a:off x="8709796" y="2138243"/>
                <a:ext cx="2473117" cy="792005"/>
              </a:xfrm>
              <a:prstGeom prst="rect">
                <a:avLst/>
              </a:prstGeom>
              <a:solidFill>
                <a:schemeClr val="dk1">
                  <a:alpha val="74000"/>
                </a:schemeClr>
              </a:solidFill>
              <a:ln>
                <a:solidFill>
                  <a:schemeClr val="lt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l-PL" sz="1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pl-PL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∗|</m:t>
                                      </m:r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⟩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6D8A5E28-9B7E-4387-8C5B-6B5BDBDB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796" y="2138243"/>
                <a:ext cx="2473117" cy="7920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l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Prostokąt 96">
                <a:extLst>
                  <a:ext uri="{FF2B5EF4-FFF2-40B4-BE49-F238E27FC236}">
                    <a16:creationId xmlns:a16="http://schemas.microsoft.com/office/drawing/2014/main" id="{D7C592A4-814F-4073-B95B-D3B28F68C0EB}"/>
                  </a:ext>
                </a:extLst>
              </p:cNvPr>
              <p:cNvSpPr/>
              <p:nvPr/>
            </p:nvSpPr>
            <p:spPr>
              <a:xfrm>
                <a:off x="8709797" y="4096018"/>
                <a:ext cx="2474495" cy="792006"/>
              </a:xfrm>
              <a:prstGeom prst="rect">
                <a:avLst/>
              </a:prstGeom>
              <a:solidFill>
                <a:schemeClr val="dk1">
                  <a:alpha val="7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l-PL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l-PL" sz="1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l-PL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l-PL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pl-PL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sSub>
                                        <m:sSubPr>
                                          <m:ctrlP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l-PL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pl-PL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pl-PL" sz="1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pl-PL" sz="1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pl-PL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7" name="Prostokąt 96">
                <a:extLst>
                  <a:ext uri="{FF2B5EF4-FFF2-40B4-BE49-F238E27FC236}">
                    <a16:creationId xmlns:a16="http://schemas.microsoft.com/office/drawing/2014/main" id="{D7C592A4-814F-4073-B95B-D3B28F68C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797" y="4096018"/>
                <a:ext cx="2474495" cy="7920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Łącznik prosty ze strzałką 97">
            <a:extLst>
              <a:ext uri="{FF2B5EF4-FFF2-40B4-BE49-F238E27FC236}">
                <a16:creationId xmlns:a16="http://schemas.microsoft.com/office/drawing/2014/main" id="{D062EFBC-C54E-4F52-8993-B4D593324B76}"/>
              </a:ext>
            </a:extLst>
          </p:cNvPr>
          <p:cNvCxnSpPr>
            <a:cxnSpLocks/>
            <a:stCxn id="54" idx="6"/>
            <a:endCxn id="96" idx="1"/>
          </p:cNvCxnSpPr>
          <p:nvPr/>
        </p:nvCxnSpPr>
        <p:spPr>
          <a:xfrm flipV="1">
            <a:off x="8209700" y="2534246"/>
            <a:ext cx="500096" cy="75973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97">
            <a:extLst>
              <a:ext uri="{FF2B5EF4-FFF2-40B4-BE49-F238E27FC236}">
                <a16:creationId xmlns:a16="http://schemas.microsoft.com/office/drawing/2014/main" id="{37FF7831-960C-448D-80E6-1CD013D4D18B}"/>
              </a:ext>
            </a:extLst>
          </p:cNvPr>
          <p:cNvCxnSpPr>
            <a:cxnSpLocks/>
            <a:stCxn id="72" idx="6"/>
            <a:endCxn id="97" idx="1"/>
          </p:cNvCxnSpPr>
          <p:nvPr/>
        </p:nvCxnSpPr>
        <p:spPr>
          <a:xfrm flipV="1">
            <a:off x="8203673" y="4492021"/>
            <a:ext cx="506124" cy="319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Prostokąt 105">
                <a:extLst>
                  <a:ext uri="{FF2B5EF4-FFF2-40B4-BE49-F238E27FC236}">
                    <a16:creationId xmlns:a16="http://schemas.microsoft.com/office/drawing/2014/main" id="{2D1A3321-A55E-4A95-BEFC-9356CB98A851}"/>
                  </a:ext>
                </a:extLst>
              </p:cNvPr>
              <p:cNvSpPr/>
              <p:nvPr/>
            </p:nvSpPr>
            <p:spPr>
              <a:xfrm>
                <a:off x="8708424" y="3022593"/>
                <a:ext cx="2474490" cy="522932"/>
              </a:xfrm>
              <a:prstGeom prst="rect">
                <a:avLst/>
              </a:prstGeom>
              <a:solidFill>
                <a:schemeClr val="dk1">
                  <a:alpha val="74000"/>
                </a:schemeClr>
              </a:solidFill>
              <a:ln>
                <a:solidFill>
                  <a:schemeClr val="lt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∗|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⟩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Prostokąt 105">
                <a:extLst>
                  <a:ext uri="{FF2B5EF4-FFF2-40B4-BE49-F238E27FC236}">
                    <a16:creationId xmlns:a16="http://schemas.microsoft.com/office/drawing/2014/main" id="{2D1A3321-A55E-4A95-BEFC-9356CB98A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24" y="3022593"/>
                <a:ext cx="2474490" cy="5229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l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Prostokąt 106">
                <a:extLst>
                  <a:ext uri="{FF2B5EF4-FFF2-40B4-BE49-F238E27FC236}">
                    <a16:creationId xmlns:a16="http://schemas.microsoft.com/office/drawing/2014/main" id="{C871AE63-C1FF-43DC-89EC-8E96CF326C0B}"/>
                  </a:ext>
                </a:extLst>
              </p:cNvPr>
              <p:cNvSpPr/>
              <p:nvPr/>
            </p:nvSpPr>
            <p:spPr>
              <a:xfrm>
                <a:off x="8732074" y="5094513"/>
                <a:ext cx="2452219" cy="792006"/>
              </a:xfrm>
              <a:prstGeom prst="rect">
                <a:avLst/>
              </a:prstGeom>
              <a:solidFill>
                <a:schemeClr val="dk1">
                  <a:alpha val="7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nary>
                            <m:naryPr>
                              <m:chr m:val="∑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6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  <m:t>∗|</m:t>
                                      </m:r>
                                      <m: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⟩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7" name="Prostokąt 106">
                <a:extLst>
                  <a:ext uri="{FF2B5EF4-FFF2-40B4-BE49-F238E27FC236}">
                    <a16:creationId xmlns:a16="http://schemas.microsoft.com/office/drawing/2014/main" id="{C871AE63-C1FF-43DC-89EC-8E96CF326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074" y="5094513"/>
                <a:ext cx="2452219" cy="7920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upa 117">
            <a:extLst>
              <a:ext uri="{FF2B5EF4-FFF2-40B4-BE49-F238E27FC236}">
                <a16:creationId xmlns:a16="http://schemas.microsoft.com/office/drawing/2014/main" id="{53F21B42-BE5B-4D47-934B-BF9DB8B0E3FF}"/>
              </a:ext>
            </a:extLst>
          </p:cNvPr>
          <p:cNvGrpSpPr/>
          <p:nvPr/>
        </p:nvGrpSpPr>
        <p:grpSpPr>
          <a:xfrm>
            <a:off x="9563450" y="2138243"/>
            <a:ext cx="2552566" cy="3748274"/>
            <a:chOff x="9563450" y="2138243"/>
            <a:chExt cx="2552566" cy="3748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Prostokąt: zaokrąglone rogi 107">
                  <a:extLst>
                    <a:ext uri="{FF2B5EF4-FFF2-40B4-BE49-F238E27FC236}">
                      <a16:creationId xmlns:a16="http://schemas.microsoft.com/office/drawing/2014/main" id="{D95CD43E-561C-416F-B107-FD7BEC2668B3}"/>
                    </a:ext>
                  </a:extLst>
                </p:cNvPr>
                <p:cNvSpPr/>
                <p:nvPr/>
              </p:nvSpPr>
              <p:spPr>
                <a:xfrm rot="5400000">
                  <a:off x="9885799" y="3656300"/>
                  <a:ext cx="3748274" cy="712160"/>
                </a:xfrm>
                <a:prstGeom prst="roundRect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400" dirty="0" err="1"/>
                    <a:t>Values</a:t>
                  </a:r>
                  <a:r>
                    <a:rPr lang="pl-PL" sz="2400" dirty="0"/>
                    <a:t> </a:t>
                  </a:r>
                  <a:r>
                    <a:rPr lang="pl-PL" sz="2400" dirty="0" err="1"/>
                    <a:t>encoded</a:t>
                  </a:r>
                  <a:r>
                    <a:rPr lang="pl-PL" sz="2400" dirty="0"/>
                    <a:t> by states: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8" name="Prostokąt: zaokrąglone rogi 107">
                  <a:extLst>
                    <a:ext uri="{FF2B5EF4-FFF2-40B4-BE49-F238E27FC236}">
                      <a16:creationId xmlns:a16="http://schemas.microsoft.com/office/drawing/2014/main" id="{D95CD43E-561C-416F-B107-FD7BEC2668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885799" y="3656300"/>
                  <a:ext cx="3748274" cy="712160"/>
                </a:xfrm>
                <a:prstGeom prst="roundRect">
                  <a:avLst/>
                </a:prstGeom>
                <a:blipFill>
                  <a:blip r:embed="rId20"/>
                  <a:stretch>
                    <a:fillRect l="-4167" r="-12500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Łącznik prosty ze strzałką 108">
              <a:extLst>
                <a:ext uri="{FF2B5EF4-FFF2-40B4-BE49-F238E27FC236}">
                  <a16:creationId xmlns:a16="http://schemas.microsoft.com/office/drawing/2014/main" id="{52B0247C-30B1-4797-99D1-556872FD0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52015" y="3293978"/>
              <a:ext cx="1051841" cy="1"/>
            </a:xfrm>
            <a:prstGeom prst="straightConnector1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2" name="Łącznik prosty ze strzałką 111">
              <a:extLst>
                <a:ext uri="{FF2B5EF4-FFF2-40B4-BE49-F238E27FC236}">
                  <a16:creationId xmlns:a16="http://schemas.microsoft.com/office/drawing/2014/main" id="{AA445660-5256-4243-AC36-A30225F46E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3450" y="3892493"/>
              <a:ext cx="1840407" cy="1568740"/>
            </a:xfrm>
            <a:prstGeom prst="straightConnector1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5" name="Łącznik prosty ze strzałką 114">
              <a:extLst>
                <a:ext uri="{FF2B5EF4-FFF2-40B4-BE49-F238E27FC236}">
                  <a16:creationId xmlns:a16="http://schemas.microsoft.com/office/drawing/2014/main" id="{B6E85765-8793-4146-AB72-407129B3C9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4294" y="4627043"/>
              <a:ext cx="959563" cy="901302"/>
            </a:xfrm>
            <a:prstGeom prst="straightConnector1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Prostokąt 118">
                <a:extLst>
                  <a:ext uri="{FF2B5EF4-FFF2-40B4-BE49-F238E27FC236}">
                    <a16:creationId xmlns:a16="http://schemas.microsoft.com/office/drawing/2014/main" id="{CF28E8CB-9514-485F-A1A3-1B53833BED36}"/>
                  </a:ext>
                </a:extLst>
              </p:cNvPr>
              <p:cNvSpPr/>
              <p:nvPr/>
            </p:nvSpPr>
            <p:spPr>
              <a:xfrm>
                <a:off x="8973191" y="2596015"/>
                <a:ext cx="2473117" cy="522932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>
                <a:solidFill>
                  <a:schemeClr val="lt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Prostokąt 118">
                <a:extLst>
                  <a:ext uri="{FF2B5EF4-FFF2-40B4-BE49-F238E27FC236}">
                    <a16:creationId xmlns:a16="http://schemas.microsoft.com/office/drawing/2014/main" id="{CF28E8CB-9514-485F-A1A3-1B53833BE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191" y="2596015"/>
                <a:ext cx="2473117" cy="5229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l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Prostokąt 122">
                <a:extLst>
                  <a:ext uri="{FF2B5EF4-FFF2-40B4-BE49-F238E27FC236}">
                    <a16:creationId xmlns:a16="http://schemas.microsoft.com/office/drawing/2014/main" id="{282897CB-D2B3-405F-BCA8-836745A8C61C}"/>
                  </a:ext>
                </a:extLst>
              </p:cNvPr>
              <p:cNvSpPr/>
              <p:nvPr/>
            </p:nvSpPr>
            <p:spPr>
              <a:xfrm>
                <a:off x="8973191" y="4736059"/>
                <a:ext cx="2473117" cy="522932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>
                <a:solidFill>
                  <a:schemeClr val="lt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𝑖𝑛𝑥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Prostokąt 122">
                <a:extLst>
                  <a:ext uri="{FF2B5EF4-FFF2-40B4-BE49-F238E27FC236}">
                    <a16:creationId xmlns:a16="http://schemas.microsoft.com/office/drawing/2014/main" id="{282897CB-D2B3-405F-BCA8-836745A8C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191" y="4736059"/>
                <a:ext cx="2473117" cy="5229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l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Prostokąt 132">
                <a:extLst>
                  <a:ext uri="{FF2B5EF4-FFF2-40B4-BE49-F238E27FC236}">
                    <a16:creationId xmlns:a16="http://schemas.microsoft.com/office/drawing/2014/main" id="{17331E4E-9E52-49A4-9094-211732DA0EBF}"/>
                  </a:ext>
                </a:extLst>
              </p:cNvPr>
              <p:cNvSpPr/>
              <p:nvPr/>
            </p:nvSpPr>
            <p:spPr>
              <a:xfrm>
                <a:off x="3800448" y="2142273"/>
                <a:ext cx="3136388" cy="1259048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+∗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3" name="Prostokąt 132">
                <a:extLst>
                  <a:ext uri="{FF2B5EF4-FFF2-40B4-BE49-F238E27FC236}">
                    <a16:creationId xmlns:a16="http://schemas.microsoft.com/office/drawing/2014/main" id="{17331E4E-9E52-49A4-9094-211732DA0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48" y="2142273"/>
                <a:ext cx="3136388" cy="125904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492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upa 140">
            <a:extLst>
              <a:ext uri="{FF2B5EF4-FFF2-40B4-BE49-F238E27FC236}">
                <a16:creationId xmlns:a16="http://schemas.microsoft.com/office/drawing/2014/main" id="{112500EA-C85F-4C60-B924-192D3D7E9E90}"/>
              </a:ext>
            </a:extLst>
          </p:cNvPr>
          <p:cNvGrpSpPr/>
          <p:nvPr/>
        </p:nvGrpSpPr>
        <p:grpSpPr>
          <a:xfrm>
            <a:off x="5368643" y="3118947"/>
            <a:ext cx="4976106" cy="1617112"/>
            <a:chOff x="5368643" y="3118947"/>
            <a:chExt cx="4976106" cy="1617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Owal 124">
                  <a:extLst>
                    <a:ext uri="{FF2B5EF4-FFF2-40B4-BE49-F238E27FC236}">
                      <a16:creationId xmlns:a16="http://schemas.microsoft.com/office/drawing/2014/main" id="{473DE6A5-5756-4D6F-BA54-2B6FC17F1456}"/>
                    </a:ext>
                  </a:extLst>
                </p:cNvPr>
                <p:cNvSpPr/>
                <p:nvPr/>
              </p:nvSpPr>
              <p:spPr>
                <a:xfrm>
                  <a:off x="10074749" y="3685854"/>
                  <a:ext cx="270000" cy="270044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7200" t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Owal 124">
                  <a:extLst>
                    <a:ext uri="{FF2B5EF4-FFF2-40B4-BE49-F238E27FC236}">
                      <a16:creationId xmlns:a16="http://schemas.microsoft.com/office/drawing/2014/main" id="{473DE6A5-5756-4D6F-BA54-2B6FC17F14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749" y="3685854"/>
                  <a:ext cx="270000" cy="270044"/>
                </a:xfrm>
                <a:prstGeom prst="ellipse">
                  <a:avLst/>
                </a:prstGeom>
                <a:blipFill>
                  <a:blip r:embed="rId24"/>
                  <a:stretch>
                    <a:fillRect r="-2083"/>
                  </a:stretch>
                </a:blipFill>
                <a:ln w="254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Łącznik prosty ze strzałką 97">
              <a:extLst>
                <a:ext uri="{FF2B5EF4-FFF2-40B4-BE49-F238E27FC236}">
                  <a16:creationId xmlns:a16="http://schemas.microsoft.com/office/drawing/2014/main" id="{A8E0FFFC-476A-4B9B-BF78-02A5534CA483}"/>
                </a:ext>
              </a:extLst>
            </p:cNvPr>
            <p:cNvCxnSpPr>
              <a:cxnSpLocks/>
              <a:stCxn id="119" idx="2"/>
              <a:endCxn id="125" idx="0"/>
            </p:cNvCxnSpPr>
            <p:nvPr/>
          </p:nvCxnSpPr>
          <p:spPr>
            <a:xfrm flipH="1">
              <a:off x="10209749" y="3118947"/>
              <a:ext cx="1" cy="56690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Łącznik prosty ze strzałką 97">
              <a:extLst>
                <a:ext uri="{FF2B5EF4-FFF2-40B4-BE49-F238E27FC236}">
                  <a16:creationId xmlns:a16="http://schemas.microsoft.com/office/drawing/2014/main" id="{996E14F7-945C-426C-B940-B3B47A172FED}"/>
                </a:ext>
              </a:extLst>
            </p:cNvPr>
            <p:cNvCxnSpPr>
              <a:cxnSpLocks/>
              <a:stCxn id="123" idx="0"/>
              <a:endCxn id="125" idx="4"/>
            </p:cNvCxnSpPr>
            <p:nvPr/>
          </p:nvCxnSpPr>
          <p:spPr>
            <a:xfrm flipH="1" flipV="1">
              <a:off x="10209749" y="3955898"/>
              <a:ext cx="1" cy="78016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Łącznik prosty ze strzałką 97">
              <a:extLst>
                <a:ext uri="{FF2B5EF4-FFF2-40B4-BE49-F238E27FC236}">
                  <a16:creationId xmlns:a16="http://schemas.microsoft.com/office/drawing/2014/main" id="{B9A4DB07-D2BC-482A-962D-350C430FA045}"/>
                </a:ext>
              </a:extLst>
            </p:cNvPr>
            <p:cNvCxnSpPr>
              <a:cxnSpLocks/>
              <a:stCxn id="125" idx="2"/>
              <a:endCxn id="133" idx="2"/>
            </p:cNvCxnSpPr>
            <p:nvPr/>
          </p:nvCxnSpPr>
          <p:spPr>
            <a:xfrm rot="10800000">
              <a:off x="5368643" y="3401322"/>
              <a:ext cx="4706107" cy="419555"/>
            </a:xfrm>
            <a:prstGeom prst="bentConnector2">
              <a:avLst/>
            </a:prstGeom>
            <a:ln w="285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pole tekstowe 145">
                <a:extLst>
                  <a:ext uri="{FF2B5EF4-FFF2-40B4-BE49-F238E27FC236}">
                    <a16:creationId xmlns:a16="http://schemas.microsoft.com/office/drawing/2014/main" id="{F8CA1CA2-A7C7-4EE0-B7D7-D76588578070}"/>
                  </a:ext>
                </a:extLst>
              </p:cNvPr>
              <p:cNvSpPr txBox="1"/>
              <p:nvPr/>
            </p:nvSpPr>
            <p:spPr>
              <a:xfrm>
                <a:off x="4565776" y="1048321"/>
                <a:ext cx="30050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l-PL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l-PL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6" name="pole tekstowe 145">
                <a:extLst>
                  <a:ext uri="{FF2B5EF4-FFF2-40B4-BE49-F238E27FC236}">
                    <a16:creationId xmlns:a16="http://schemas.microsoft.com/office/drawing/2014/main" id="{F8CA1CA2-A7C7-4EE0-B7D7-D76588578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76" y="1048321"/>
                <a:ext cx="3005017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Prostokąt 150">
            <a:extLst>
              <a:ext uri="{FF2B5EF4-FFF2-40B4-BE49-F238E27FC236}">
                <a16:creationId xmlns:a16="http://schemas.microsoft.com/office/drawing/2014/main" id="{D1FD2C63-4C8F-44F3-ACD7-3442FCE6F168}"/>
              </a:ext>
            </a:extLst>
          </p:cNvPr>
          <p:cNvSpPr/>
          <p:nvPr/>
        </p:nvSpPr>
        <p:spPr>
          <a:xfrm>
            <a:off x="424949" y="3059624"/>
            <a:ext cx="995480" cy="238442"/>
          </a:xfrm>
          <a:prstGeom prst="rect">
            <a:avLst/>
          </a:prstGeom>
          <a:solidFill>
            <a:schemeClr val="dk1">
              <a:alpha val="89000"/>
            </a:schemeClr>
          </a:solidFill>
          <a:ln w="34925"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pl-PL" sz="1600" dirty="0" err="1"/>
              <a:t>example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Prostokąt 146">
                <a:extLst>
                  <a:ext uri="{FF2B5EF4-FFF2-40B4-BE49-F238E27FC236}">
                    <a16:creationId xmlns:a16="http://schemas.microsoft.com/office/drawing/2014/main" id="{0482E6A2-E84C-42D7-BD26-3939673CF33D}"/>
                  </a:ext>
                </a:extLst>
              </p:cNvPr>
              <p:cNvSpPr/>
              <p:nvPr/>
            </p:nvSpPr>
            <p:spPr>
              <a:xfrm>
                <a:off x="429948" y="3285368"/>
                <a:ext cx="5199053" cy="615360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l-PL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l-PL" sz="28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28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l-PL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pl-PL" sz="28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l-PL" sz="28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0110</m:t>
                      </m:r>
                      <m:r>
                        <a:rPr lang="pl-PL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pl-PL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1011</m:t>
                      </m:r>
                      <m:r>
                        <a:rPr lang="pl-PL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2800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47" name="Prostokąt 146">
                <a:extLst>
                  <a:ext uri="{FF2B5EF4-FFF2-40B4-BE49-F238E27FC236}">
                    <a16:creationId xmlns:a16="http://schemas.microsoft.com/office/drawing/2014/main" id="{0482E6A2-E84C-42D7-BD26-3939673CF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8" y="3285368"/>
                <a:ext cx="5199053" cy="61536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3492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Prostokąt 147">
                <a:extLst>
                  <a:ext uri="{FF2B5EF4-FFF2-40B4-BE49-F238E27FC236}">
                    <a16:creationId xmlns:a16="http://schemas.microsoft.com/office/drawing/2014/main" id="{C90B98DD-02A6-43F6-B87C-863C67B90EFA}"/>
                  </a:ext>
                </a:extLst>
              </p:cNvPr>
              <p:cNvSpPr/>
              <p:nvPr/>
            </p:nvSpPr>
            <p:spPr>
              <a:xfrm>
                <a:off x="881748" y="3850498"/>
                <a:ext cx="4393059" cy="792381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6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3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sz="3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l-PL" sz="3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3600" i="1" dirty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0110</m:t>
                                  </m:r>
                                </m:e>
                              </m:d>
                              <m:r>
                                <a:rPr lang="pl-PL" sz="3600" b="0" i="1" dirty="0" smtClean="0">
                                  <a:latin typeface="Cambria Math" panose="02040503050406030204" pitchFamily="18" charset="0"/>
                                </a:rPr>
                                <m:t>+∗</m:t>
                              </m:r>
                              <m:r>
                                <a:rPr lang="pl-PL" sz="36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l-PL" sz="36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l-PL" sz="36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  <m:r>
                                <a:rPr lang="pl-PL" sz="36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l-PL" sz="36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48" name="Prostokąt 147">
                <a:extLst>
                  <a:ext uri="{FF2B5EF4-FFF2-40B4-BE49-F238E27FC236}">
                    <a16:creationId xmlns:a16="http://schemas.microsoft.com/office/drawing/2014/main" id="{C90B98DD-02A6-43F6-B87C-863C67B90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8" y="3850498"/>
                <a:ext cx="4393059" cy="79238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492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Prostokąt 148">
                <a:extLst>
                  <a:ext uri="{FF2B5EF4-FFF2-40B4-BE49-F238E27FC236}">
                    <a16:creationId xmlns:a16="http://schemas.microsoft.com/office/drawing/2014/main" id="{E567AEDC-A3FA-4403-BC9D-4C8533FA795D}"/>
                  </a:ext>
                </a:extLst>
              </p:cNvPr>
              <p:cNvSpPr/>
              <p:nvPr/>
            </p:nvSpPr>
            <p:spPr>
              <a:xfrm>
                <a:off x="2926084" y="4370467"/>
                <a:ext cx="2845317" cy="970452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6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3600" b="0" i="1" dirty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3600" b="0" i="1" dirty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sz="36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36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36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3600" b="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3600" b="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3600" b="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3600" b="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49" name="Prostokąt 148">
                <a:extLst>
                  <a:ext uri="{FF2B5EF4-FFF2-40B4-BE49-F238E27FC236}">
                    <a16:creationId xmlns:a16="http://schemas.microsoft.com/office/drawing/2014/main" id="{E567AEDC-A3FA-4403-BC9D-4C8533FA7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4" y="4370467"/>
                <a:ext cx="2845317" cy="9704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3492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6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3" grpId="0" animBg="1"/>
      <p:bldP spid="49" grpId="0" animBg="1"/>
      <p:bldP spid="53" grpId="0" animBg="1"/>
      <p:bldP spid="52" grpId="0" animBg="1"/>
      <p:bldP spid="54" grpId="0" animBg="1"/>
      <p:bldP spid="55" grpId="0" animBg="1"/>
      <p:bldP spid="71" grpId="0" animBg="1"/>
      <p:bldP spid="72" grpId="0" animBg="1"/>
      <p:bldP spid="90" grpId="0" animBg="1"/>
      <p:bldP spid="91" grpId="0" animBg="1"/>
      <p:bldP spid="92" grpId="0" animBg="1"/>
      <p:bldP spid="96" grpId="0" animBg="1"/>
      <p:bldP spid="97" grpId="0" animBg="1"/>
      <p:bldP spid="106" grpId="0" animBg="1"/>
      <p:bldP spid="107" grpId="0" animBg="1"/>
      <p:bldP spid="119" grpId="0" animBg="1"/>
      <p:bldP spid="123" grpId="0" animBg="1"/>
      <p:bldP spid="133" grpId="0" animBg="1"/>
      <p:bldP spid="151" grpId="0" animBg="1"/>
      <p:bldP spid="147" grpId="0" animBg="1"/>
      <p:bldP spid="148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Isn’t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it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just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fancy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way</a:t>
            </a:r>
            <a:r>
              <a:rPr lang="pl-PL" sz="5200" dirty="0">
                <a:solidFill>
                  <a:srgbClr val="FFFFFF"/>
                </a:solidFill>
              </a:rPr>
              <a:t> of </a:t>
            </a:r>
            <a:r>
              <a:rPr lang="pl-PL" sz="5200" dirty="0" err="1">
                <a:solidFill>
                  <a:srgbClr val="FFFFFF"/>
                </a:solidFill>
              </a:rPr>
              <a:t>coding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numbers</a:t>
            </a:r>
            <a:r>
              <a:rPr lang="pl-PL" sz="5200" dirty="0">
                <a:solidFill>
                  <a:srgbClr val="FFFFFF"/>
                </a:solidFill>
              </a:rPr>
              <a:t>?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8348B3F0-351D-4B70-A2C4-86F60770E24F}"/>
                  </a:ext>
                </a:extLst>
              </p:cNvPr>
              <p:cNvSpPr/>
              <p:nvPr/>
            </p:nvSpPr>
            <p:spPr>
              <a:xfrm>
                <a:off x="637305" y="1565762"/>
                <a:ext cx="3690855" cy="1299358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tIns="108000" rtlCol="0" anchor="t" anchorCtr="0"/>
              <a:lstStyle/>
              <a:p>
                <a:pPr>
                  <a:lnSpc>
                    <a:spcPts val="2900"/>
                  </a:lnSpc>
                </a:pPr>
                <a:r>
                  <a:rPr lang="pl-PL" dirty="0"/>
                  <a:t>Let’s </a:t>
                </a:r>
                <a:r>
                  <a:rPr lang="pl-PL" dirty="0" err="1">
                    <a:solidFill>
                      <a:schemeClr val="accent3">
                        <a:lumMod val="50000"/>
                      </a:schemeClr>
                    </a:solidFill>
                  </a:rPr>
                  <a:t>make</a:t>
                </a:r>
                <a:r>
                  <a:rPr lang="pl-PL" dirty="0">
                    <a:solidFill>
                      <a:schemeClr val="accent3">
                        <a:lumMod val="50000"/>
                      </a:schemeClr>
                    </a:solidFill>
                  </a:rPr>
                  <a:t> constant</a:t>
                </a:r>
                <a:r>
                  <a:rPr lang="pl-PL" dirty="0"/>
                  <a:t> </a:t>
                </a:r>
                <a:br>
                  <a:rPr lang="pl-PL" dirty="0"/>
                </a:br>
                <a:r>
                  <a:rPr lang="pl-PL" dirty="0"/>
                  <a:t>the </a:t>
                </a:r>
                <a:r>
                  <a:rPr lang="pl-PL" dirty="0">
                    <a:solidFill>
                      <a:srgbClr val="7030A0"/>
                    </a:solidFill>
                  </a:rPr>
                  <a:t>frequency 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l-PL" sz="28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pl-PL" dirty="0"/>
                  <a:t>and </a:t>
                </a:r>
                <a:r>
                  <a:rPr lang="pl-PL" dirty="0">
                    <a:solidFill>
                      <a:schemeClr val="accent6"/>
                    </a:solidFill>
                  </a:rPr>
                  <a:t>shift 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pl-PL" b="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l-PL" sz="2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𝑁𝑅</m:t>
                          </m:r>
                          <m:r>
                            <a:rPr lang="pl-PL" sz="20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l-PL" sz="2000" b="0" i="1" dirty="0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2000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8348B3F0-351D-4B70-A2C4-86F60770E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5" y="1565762"/>
                <a:ext cx="3690855" cy="1299358"/>
              </a:xfrm>
              <a:prstGeom prst="rect">
                <a:avLst/>
              </a:prstGeom>
              <a:blipFill>
                <a:blip r:embed="rId2"/>
                <a:stretch>
                  <a:fillRect l="-13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>
            <a:extLst>
              <a:ext uri="{FF2B5EF4-FFF2-40B4-BE49-F238E27FC236}">
                <a16:creationId xmlns:a16="http://schemas.microsoft.com/office/drawing/2014/main" id="{F7825DA5-D73A-4265-8791-870D7C57F2FA}"/>
              </a:ext>
            </a:extLst>
          </p:cNvPr>
          <p:cNvGrpSpPr/>
          <p:nvPr/>
        </p:nvGrpSpPr>
        <p:grpSpPr>
          <a:xfrm>
            <a:off x="4328160" y="1565760"/>
            <a:ext cx="2956560" cy="1299358"/>
            <a:chOff x="4328160" y="1565760"/>
            <a:chExt cx="2956560" cy="1299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Prostokąt 11">
                  <a:extLst>
                    <a:ext uri="{FF2B5EF4-FFF2-40B4-BE49-F238E27FC236}">
                      <a16:creationId xmlns:a16="http://schemas.microsoft.com/office/drawing/2014/main" id="{BA56A69A-4A90-4FBA-815A-17277FE7E5C3}"/>
                    </a:ext>
                  </a:extLst>
                </p:cNvPr>
                <p:cNvSpPr/>
                <p:nvPr/>
              </p:nvSpPr>
              <p:spPr>
                <a:xfrm>
                  <a:off x="4752105" y="1565760"/>
                  <a:ext cx="2532615" cy="1299358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=0000</m:t>
                      </m:r>
                    </m:oMath>
                  </a14:m>
                  <a:r>
                    <a:rPr lang="pl-PL" sz="14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1400" b="0" i="1" dirty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i="1" dirty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=0001</m:t>
                      </m:r>
                    </m:oMath>
                  </a14:m>
                  <a:r>
                    <a:rPr lang="pl-PL" sz="14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pl-PL" sz="1400" dirty="0"/>
                    <a:t> 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=1111</m:t>
                      </m:r>
                    </m:oMath>
                  </a14:m>
                  <a:r>
                    <a:rPr lang="pl-PL" sz="14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</p:txBody>
            </p:sp>
          </mc:Choice>
          <mc:Fallback xmlns="">
            <p:sp>
              <p:nvSpPr>
                <p:cNvPr id="12" name="Prostokąt 11">
                  <a:extLst>
                    <a:ext uri="{FF2B5EF4-FFF2-40B4-BE49-F238E27FC236}">
                      <a16:creationId xmlns:a16="http://schemas.microsoft.com/office/drawing/2014/main" id="{BA56A69A-4A90-4FBA-815A-17277FE7E5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105" y="1565760"/>
                  <a:ext cx="2532615" cy="1299358"/>
                </a:xfrm>
                <a:prstGeom prst="rect">
                  <a:avLst/>
                </a:prstGeom>
                <a:blipFill>
                  <a:blip r:embed="rId3"/>
                  <a:stretch>
                    <a:fillRect l="-239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Łącznik prosty ze strzałką 97">
              <a:extLst>
                <a:ext uri="{FF2B5EF4-FFF2-40B4-BE49-F238E27FC236}">
                  <a16:creationId xmlns:a16="http://schemas.microsoft.com/office/drawing/2014/main" id="{B18BCD1D-85A1-4420-BC4F-6BAA0BA9C0C1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4328160" y="2215439"/>
              <a:ext cx="423945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7B40DE0F-ADA3-461E-A630-9F5F7C212EA1}"/>
              </a:ext>
            </a:extLst>
          </p:cNvPr>
          <p:cNvGrpSpPr/>
          <p:nvPr/>
        </p:nvGrpSpPr>
        <p:grpSpPr>
          <a:xfrm>
            <a:off x="7284720" y="1565760"/>
            <a:ext cx="3895521" cy="1299358"/>
            <a:chOff x="7284720" y="1565760"/>
            <a:chExt cx="3895521" cy="1299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Prostokąt 20">
                  <a:extLst>
                    <a:ext uri="{FF2B5EF4-FFF2-40B4-BE49-F238E27FC236}">
                      <a16:creationId xmlns:a16="http://schemas.microsoft.com/office/drawing/2014/main" id="{2D105814-EADB-4309-83C2-E56757F82561}"/>
                    </a:ext>
                  </a:extLst>
                </p:cNvPr>
                <p:cNvSpPr/>
                <p:nvPr/>
              </p:nvSpPr>
              <p:spPr>
                <a:xfrm>
                  <a:off x="8647625" y="1565760"/>
                  <a:ext cx="2532616" cy="1299358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pl-PL" sz="1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1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=0000</m:t>
                      </m:r>
                    </m:oMath>
                  </a14:m>
                  <a:r>
                    <a:rPr lang="pl-PL" sz="1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pl-PL" sz="1200" dirty="0"/>
                    <a:t>=&gt;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l-PL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pl-PL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2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l-PL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pl-PL" sz="12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2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sz="12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pl-PL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l-PL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pl-PL" sz="1200" i="1" dirty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pl-PL" sz="1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1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=0001</m:t>
                      </m:r>
                    </m:oMath>
                  </a14:m>
                  <a:r>
                    <a:rPr lang="pl-PL" sz="1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pl-PL" sz="1200" dirty="0"/>
                    <a:t>=&gt;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l-PL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pl-PL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2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l-PL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pl-PL" sz="120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2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pl-PL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l-PL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pl-PL" sz="12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pl-PL" sz="1200" dirty="0"/>
                    <a:t> 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pl-PL" sz="1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1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=1111</m:t>
                      </m:r>
                    </m:oMath>
                  </a14:m>
                  <a:r>
                    <a:rPr lang="pl-PL" sz="1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pl-PL" sz="1200" dirty="0"/>
                    <a:t>=&gt;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l-PL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pl-PL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2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l-PL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pl-PL" sz="12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l-PL" sz="12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pl-PL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200" i="1" dirty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l-PL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pl-PL" sz="1200" dirty="0"/>
                </a:p>
              </p:txBody>
            </p:sp>
          </mc:Choice>
          <mc:Fallback xmlns="">
            <p:sp>
              <p:nvSpPr>
                <p:cNvPr id="21" name="Prostokąt 20">
                  <a:extLst>
                    <a:ext uri="{FF2B5EF4-FFF2-40B4-BE49-F238E27FC236}">
                      <a16:creationId xmlns:a16="http://schemas.microsoft.com/office/drawing/2014/main" id="{2D105814-EADB-4309-83C2-E56757F82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625" y="1565760"/>
                  <a:ext cx="2532616" cy="12993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Łącznik prosty ze strzałką 97">
              <a:extLst>
                <a:ext uri="{FF2B5EF4-FFF2-40B4-BE49-F238E27FC236}">
                  <a16:creationId xmlns:a16="http://schemas.microsoft.com/office/drawing/2014/main" id="{D1BB98F1-F831-401A-9677-E6B499608638}"/>
                </a:ext>
              </a:extLst>
            </p:cNvPr>
            <p:cNvCxnSpPr>
              <a:cxnSpLocks/>
              <a:stCxn id="12" idx="3"/>
              <a:endCxn id="21" idx="1"/>
            </p:cNvCxnSpPr>
            <p:nvPr/>
          </p:nvCxnSpPr>
          <p:spPr>
            <a:xfrm>
              <a:off x="7284720" y="2215439"/>
              <a:ext cx="13629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33974888-36F9-4981-8712-65D992471623}"/>
                </a:ext>
              </a:extLst>
            </p:cNvPr>
            <p:cNvSpPr txBox="1"/>
            <p:nvPr/>
          </p:nvSpPr>
          <p:spPr>
            <a:xfrm>
              <a:off x="7428461" y="1628873"/>
              <a:ext cx="107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Quantum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056BB923-0596-430F-B762-DD23214015C0}"/>
                </a:ext>
              </a:extLst>
            </p:cNvPr>
            <p:cNvSpPr txBox="1"/>
            <p:nvPr/>
          </p:nvSpPr>
          <p:spPr>
            <a:xfrm>
              <a:off x="7444234" y="2460795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Sampling</a:t>
              </a:r>
            </a:p>
          </p:txBody>
        </p: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BDAFFFC4-59EB-4700-8D46-8C73EC1F816F}"/>
                </a:ext>
              </a:extLst>
            </p:cNvPr>
            <p:cNvGrpSpPr/>
            <p:nvPr/>
          </p:nvGrpSpPr>
          <p:grpSpPr>
            <a:xfrm>
              <a:off x="7708665" y="1957931"/>
              <a:ext cx="513807" cy="513807"/>
              <a:chOff x="7708665" y="1957931"/>
              <a:chExt cx="513807" cy="513807"/>
            </a:xfrm>
          </p:grpSpPr>
          <p:sp>
            <p:nvSpPr>
              <p:cNvPr id="28" name="Owal 27">
                <a:extLst>
                  <a:ext uri="{FF2B5EF4-FFF2-40B4-BE49-F238E27FC236}">
                    <a16:creationId xmlns:a16="http://schemas.microsoft.com/office/drawing/2014/main" id="{E66779C7-D9C6-49EF-835E-FBF745DFD3C1}"/>
                  </a:ext>
                </a:extLst>
              </p:cNvPr>
              <p:cNvSpPr/>
              <p:nvPr/>
            </p:nvSpPr>
            <p:spPr>
              <a:xfrm>
                <a:off x="7739977" y="1989243"/>
                <a:ext cx="452391" cy="452391"/>
              </a:xfrm>
              <a:prstGeom prst="ellips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7200" tIns="36000" rIns="36000"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Grafika 25" descr="Stałe ulepszanie kontur">
                <a:extLst>
                  <a:ext uri="{FF2B5EF4-FFF2-40B4-BE49-F238E27FC236}">
                    <a16:creationId xmlns:a16="http://schemas.microsoft.com/office/drawing/2014/main" id="{AE18810F-EF51-450A-83CA-26FA3C692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08665" y="1957931"/>
                <a:ext cx="513807" cy="513807"/>
              </a:xfrm>
              <a:prstGeom prst="rect">
                <a:avLst/>
              </a:prstGeom>
            </p:spPr>
          </p:pic>
        </p:grpSp>
      </p:grp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986072FD-502F-4A73-BB1D-579BAC0659BD}"/>
              </a:ext>
            </a:extLst>
          </p:cNvPr>
          <p:cNvSpPr/>
          <p:nvPr/>
        </p:nvSpPr>
        <p:spPr>
          <a:xfrm>
            <a:off x="1372463" y="1403875"/>
            <a:ext cx="2199923" cy="2865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pl-PL" sz="2400" dirty="0" err="1"/>
              <a:t>constants</a:t>
            </a:r>
            <a:r>
              <a:rPr lang="pl-PL" sz="2400" dirty="0"/>
              <a:t> </a:t>
            </a:r>
            <a:r>
              <a:rPr lang="pl-PL" sz="2400" dirty="0" err="1"/>
              <a:t>fixing</a:t>
            </a:r>
            <a:r>
              <a:rPr lang="pl-PL" sz="2400" dirty="0"/>
              <a:t> </a:t>
            </a:r>
            <a:endParaRPr lang="en-US" sz="2400" dirty="0"/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2BBCC55B-DC8A-4411-868B-0E92B1EBD1D7}"/>
              </a:ext>
            </a:extLst>
          </p:cNvPr>
          <p:cNvGrpSpPr/>
          <p:nvPr/>
        </p:nvGrpSpPr>
        <p:grpSpPr>
          <a:xfrm>
            <a:off x="626996" y="3027007"/>
            <a:ext cx="3690855" cy="1299358"/>
            <a:chOff x="626996" y="3027007"/>
            <a:chExt cx="3690855" cy="1299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Prostokąt 41">
                  <a:extLst>
                    <a:ext uri="{FF2B5EF4-FFF2-40B4-BE49-F238E27FC236}">
                      <a16:creationId xmlns:a16="http://schemas.microsoft.com/office/drawing/2014/main" id="{28890A12-2BEB-400D-B5E8-1CECF227756F}"/>
                    </a:ext>
                  </a:extLst>
                </p:cNvPr>
                <p:cNvSpPr/>
                <p:nvPr/>
              </p:nvSpPr>
              <p:spPr>
                <a:xfrm>
                  <a:off x="626996" y="3027007"/>
                  <a:ext cx="3690855" cy="1299358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108000" rtlCol="0" anchor="t" anchorCtr="0"/>
                <a:lstStyle/>
                <a:p>
                  <a:pPr>
                    <a:lnSpc>
                      <a:spcPts val="2900"/>
                    </a:lnSpc>
                  </a:pPr>
                  <a:r>
                    <a:rPr lang="pl-PL" dirty="0"/>
                    <a:t>Let’s </a:t>
                  </a:r>
                  <a:r>
                    <a:rPr lang="pl-PL" dirty="0">
                      <a:solidFill>
                        <a:schemeClr val="accent4"/>
                      </a:solidFill>
                    </a:rPr>
                    <a:t>superpose </a:t>
                  </a:r>
                  <a14:m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br>
                    <a:rPr lang="pl-PL" dirty="0"/>
                  </a:br>
                  <a:r>
                    <a:rPr lang="pl-PL" dirty="0" err="1"/>
                    <a:t>leaving</a:t>
                  </a:r>
                  <a:r>
                    <a:rPr lang="pl-PL" dirty="0"/>
                    <a:t> </a:t>
                  </a:r>
                  <a:r>
                    <a:rPr lang="pl-PL" dirty="0" err="1">
                      <a:solidFill>
                        <a:srgbClr val="7030A0"/>
                      </a:solidFill>
                    </a:rPr>
                    <a:t>frequency</a:t>
                  </a:r>
                  <a:r>
                    <a:rPr lang="pl-PL" dirty="0">
                      <a:solidFill>
                        <a:srgbClr val="7030A0"/>
                      </a:solidFill>
                    </a:rPr>
                    <a:t> </a:t>
                  </a:r>
                  <a:r>
                    <a:rPr lang="pl-PL" dirty="0"/>
                    <a:t>and </a:t>
                  </a:r>
                  <a:r>
                    <a:rPr lang="pl-PL" dirty="0" err="1">
                      <a:solidFill>
                        <a:schemeClr val="accent6"/>
                      </a:solidFill>
                    </a:rPr>
                    <a:t>shift</a:t>
                  </a:r>
                  <a:r>
                    <a:rPr lang="pl-PL" dirty="0">
                      <a:solidFill>
                        <a:schemeClr val="accent6"/>
                      </a:solidFill>
                    </a:rPr>
                    <a:t> </a:t>
                  </a:r>
                  <a:r>
                    <a:rPr lang="pl-PL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constant</a:t>
                  </a:r>
                  <a:br>
                    <a:rPr lang="pl-PL" b="0" i="1" dirty="0">
                      <a:solidFill>
                        <a:schemeClr val="accent6"/>
                      </a:solidFill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00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2000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𝑁𝑅</m:t>
                            </m:r>
                            <m:r>
                              <a:rPr lang="pl-PL" sz="200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pl-PL" sz="2000" b="0" i="1" dirty="0" smtClean="0">
                            <a:latin typeface="Cambria Math" panose="02040503050406030204" pitchFamily="18" charset="0"/>
                          </a:rPr>
                          <m:t>=|</m:t>
                        </m:r>
                        <m:r>
                          <a:rPr lang="pl-PL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0000 </m:t>
                        </m:r>
                        <m:r>
                          <a:rPr lang="pl-PL" sz="20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10 1011 </m:t>
                        </m:r>
                        <m:r>
                          <a:rPr lang="pl-PL" sz="20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l-PL" sz="2000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pl-PL" sz="2800" dirty="0"/>
                </a:p>
              </p:txBody>
            </p:sp>
          </mc:Choice>
          <mc:Fallback xmlns="">
            <p:sp>
              <p:nvSpPr>
                <p:cNvPr id="42" name="Prostokąt 41">
                  <a:extLst>
                    <a:ext uri="{FF2B5EF4-FFF2-40B4-BE49-F238E27FC236}">
                      <a16:creationId xmlns:a16="http://schemas.microsoft.com/office/drawing/2014/main" id="{28890A12-2BEB-400D-B5E8-1CECF22775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96" y="3027007"/>
                  <a:ext cx="3690855" cy="1299358"/>
                </a:xfrm>
                <a:prstGeom prst="rect">
                  <a:avLst/>
                </a:prstGeom>
                <a:blipFill>
                  <a:blip r:embed="rId7"/>
                  <a:stretch>
                    <a:fillRect l="-131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pole tekstowe 43">
                  <a:extLst>
                    <a:ext uri="{FF2B5EF4-FFF2-40B4-BE49-F238E27FC236}">
                      <a16:creationId xmlns:a16="http://schemas.microsoft.com/office/drawing/2014/main" id="{FC75933A-F5FF-4973-B708-021FF83D7DFA}"/>
                    </a:ext>
                  </a:extLst>
                </p:cNvPr>
                <p:cNvSpPr txBox="1"/>
                <p:nvPr/>
              </p:nvSpPr>
              <p:spPr>
                <a:xfrm>
                  <a:off x="2082568" y="3877049"/>
                  <a:ext cx="3166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pole tekstowe 43">
                  <a:extLst>
                    <a:ext uri="{FF2B5EF4-FFF2-40B4-BE49-F238E27FC236}">
                      <a16:creationId xmlns:a16="http://schemas.microsoft.com/office/drawing/2014/main" id="{FC75933A-F5FF-4973-B708-021FF83D7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568" y="3877049"/>
                  <a:ext cx="316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pole tekstowe 44">
                  <a:extLst>
                    <a:ext uri="{FF2B5EF4-FFF2-40B4-BE49-F238E27FC236}">
                      <a16:creationId xmlns:a16="http://schemas.microsoft.com/office/drawing/2014/main" id="{6149DF87-0B88-4FC4-9795-22CD40799FD2}"/>
                    </a:ext>
                  </a:extLst>
                </p:cNvPr>
                <p:cNvSpPr txBox="1"/>
                <p:nvPr/>
              </p:nvSpPr>
              <p:spPr>
                <a:xfrm>
                  <a:off x="2223723" y="3868660"/>
                  <a:ext cx="3166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pole tekstowe 44">
                  <a:extLst>
                    <a:ext uri="{FF2B5EF4-FFF2-40B4-BE49-F238E27FC236}">
                      <a16:creationId xmlns:a16="http://schemas.microsoft.com/office/drawing/2014/main" id="{6149DF87-0B88-4FC4-9795-22CD40799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723" y="3868660"/>
                  <a:ext cx="316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pole tekstowe 45">
                  <a:extLst>
                    <a:ext uri="{FF2B5EF4-FFF2-40B4-BE49-F238E27FC236}">
                      <a16:creationId xmlns:a16="http://schemas.microsoft.com/office/drawing/2014/main" id="{7EF2D3FD-F94C-402C-B2D3-9B2841D3B220}"/>
                    </a:ext>
                  </a:extLst>
                </p:cNvPr>
                <p:cNvSpPr txBox="1"/>
                <p:nvPr/>
              </p:nvSpPr>
              <p:spPr>
                <a:xfrm>
                  <a:off x="2364878" y="3877049"/>
                  <a:ext cx="3166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pole tekstowe 45">
                  <a:extLst>
                    <a:ext uri="{FF2B5EF4-FFF2-40B4-BE49-F238E27FC236}">
                      <a16:creationId xmlns:a16="http://schemas.microsoft.com/office/drawing/2014/main" id="{7EF2D3FD-F94C-402C-B2D3-9B2841D3B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878" y="3877049"/>
                  <a:ext cx="316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pole tekstowe 46">
                  <a:extLst>
                    <a:ext uri="{FF2B5EF4-FFF2-40B4-BE49-F238E27FC236}">
                      <a16:creationId xmlns:a16="http://schemas.microsoft.com/office/drawing/2014/main" id="{5820A245-1A04-4ADE-A256-4FA8F331358F}"/>
                    </a:ext>
                  </a:extLst>
                </p:cNvPr>
                <p:cNvSpPr txBox="1"/>
                <p:nvPr/>
              </p:nvSpPr>
              <p:spPr>
                <a:xfrm>
                  <a:off x="2509091" y="3868660"/>
                  <a:ext cx="3166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pole tekstowe 46">
                  <a:extLst>
                    <a:ext uri="{FF2B5EF4-FFF2-40B4-BE49-F238E27FC236}">
                      <a16:creationId xmlns:a16="http://schemas.microsoft.com/office/drawing/2014/main" id="{5820A245-1A04-4ADE-A256-4FA8F3313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091" y="3868660"/>
                  <a:ext cx="316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B1B3BDA8-4438-467A-AF09-1E4E02410138}"/>
              </a:ext>
            </a:extLst>
          </p:cNvPr>
          <p:cNvGrpSpPr/>
          <p:nvPr/>
        </p:nvGrpSpPr>
        <p:grpSpPr>
          <a:xfrm>
            <a:off x="4317851" y="3026182"/>
            <a:ext cx="2966869" cy="2202935"/>
            <a:chOff x="4328160" y="1565759"/>
            <a:chExt cx="2966869" cy="2202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Prostokąt 49">
                  <a:extLst>
                    <a:ext uri="{FF2B5EF4-FFF2-40B4-BE49-F238E27FC236}">
                      <a16:creationId xmlns:a16="http://schemas.microsoft.com/office/drawing/2014/main" id="{DCB1A60C-3701-44BE-9D35-5B9A91E3909C}"/>
                    </a:ext>
                  </a:extLst>
                </p:cNvPr>
                <p:cNvSpPr/>
                <p:nvPr/>
              </p:nvSpPr>
              <p:spPr>
                <a:xfrm>
                  <a:off x="4752105" y="1565759"/>
                  <a:ext cx="2542924" cy="2202935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1400" b="0" i="1" dirty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i="1" dirty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l-PL" sz="1400" dirty="0"/>
                    <a:t>=&gt;1</a:t>
                  </a:r>
                  <a:endParaRPr lang="pl-PL" sz="1400" i="1" dirty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l-PL" sz="1400" dirty="0"/>
                    <a:t>=&gt;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l-PL" sz="1400" dirty="0"/>
                    <a:t>=&gt;1</a:t>
                  </a:r>
                </a:p>
                <a:p>
                  <a:r>
                    <a:rPr lang="pl-PL" sz="1400" dirty="0"/>
                    <a:t>…</a:t>
                  </a:r>
                </a:p>
                <a:p>
                  <a14:m>
                    <m:oMath xmlns:m="http://schemas.openxmlformats.org/officeDocument/2006/math"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14:m>
                    <m:oMath xmlns:m="http://schemas.openxmlformats.org/officeDocument/2006/math"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r>
                        <a:rPr lang="pl-PL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pl-PL" sz="1400" dirty="0"/>
                </a:p>
                <a:p>
                  <a:endParaRPr lang="pl-PL" sz="1400" dirty="0"/>
                </a:p>
              </p:txBody>
            </p:sp>
          </mc:Choice>
          <mc:Fallback xmlns="">
            <p:sp>
              <p:nvSpPr>
                <p:cNvPr id="50" name="Prostokąt 49">
                  <a:extLst>
                    <a:ext uri="{FF2B5EF4-FFF2-40B4-BE49-F238E27FC236}">
                      <a16:creationId xmlns:a16="http://schemas.microsoft.com/office/drawing/2014/main" id="{DCB1A60C-3701-44BE-9D35-5B9A91E39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105" y="1565759"/>
                  <a:ext cx="2542924" cy="2202935"/>
                </a:xfrm>
                <a:prstGeom prst="rect">
                  <a:avLst/>
                </a:prstGeom>
                <a:blipFill>
                  <a:blip r:embed="rId12"/>
                  <a:stretch>
                    <a:fillRect l="-47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Łącznik prosty ze strzałką 97">
              <a:extLst>
                <a:ext uri="{FF2B5EF4-FFF2-40B4-BE49-F238E27FC236}">
                  <a16:creationId xmlns:a16="http://schemas.microsoft.com/office/drawing/2014/main" id="{06DA8B56-0446-4485-BCC7-F475154CEDF7}"/>
                </a:ext>
              </a:extLst>
            </p:cNvPr>
            <p:cNvCxnSpPr>
              <a:cxnSpLocks/>
            </p:cNvCxnSpPr>
            <p:nvPr/>
          </p:nvCxnSpPr>
          <p:spPr>
            <a:xfrm>
              <a:off x="4328160" y="2215441"/>
              <a:ext cx="4239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Prostokąt: zaokrąglone rogi 53">
            <a:extLst>
              <a:ext uri="{FF2B5EF4-FFF2-40B4-BE49-F238E27FC236}">
                <a16:creationId xmlns:a16="http://schemas.microsoft.com/office/drawing/2014/main" id="{F9685C94-FCA9-4D10-95E6-7B50EEF8777E}"/>
              </a:ext>
            </a:extLst>
          </p:cNvPr>
          <p:cNvSpPr/>
          <p:nvPr/>
        </p:nvSpPr>
        <p:spPr>
          <a:xfrm>
            <a:off x="6809912" y="1284300"/>
            <a:ext cx="2312522" cy="430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phase extraction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9F70E298-09A8-4F6C-ABFF-DC2A20D7B6CE}"/>
                  </a:ext>
                </a:extLst>
              </p:cNvPr>
              <p:cNvSpPr/>
              <p:nvPr/>
            </p:nvSpPr>
            <p:spPr>
              <a:xfrm>
                <a:off x="4183059" y="1221210"/>
                <a:ext cx="2789993" cy="85488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pl-PL" sz="2000" dirty="0" err="1"/>
                  <a:t>Encodes</a:t>
                </a:r>
                <a:r>
                  <a:rPr lang="pl-PL" sz="2000" dirty="0"/>
                  <a:t> the function</a:t>
                </a:r>
                <a:br>
                  <a:rPr lang="pl-PL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l-PL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l-PL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pl-PL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l-PL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l-PL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l-PL" sz="1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2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l-PL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9F70E298-09A8-4F6C-ABFF-DC2A20D7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9" y="1221210"/>
                <a:ext cx="2789993" cy="854884"/>
              </a:xfrm>
              <a:prstGeom prst="roundRect">
                <a:avLst/>
              </a:prstGeom>
              <a:blipFill>
                <a:blip r:embed="rId13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1EC87984-3B4E-4553-A198-10C5AA548619}"/>
                  </a:ext>
                </a:extLst>
              </p:cNvPr>
              <p:cNvSpPr/>
              <p:nvPr/>
            </p:nvSpPr>
            <p:spPr>
              <a:xfrm>
                <a:off x="3342761" y="2164282"/>
                <a:ext cx="1547757" cy="39199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1EC87984-3B4E-4553-A198-10C5AA548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761" y="2164282"/>
                <a:ext cx="1547757" cy="39199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0BD738C9-8128-4D0C-97D7-725D67F60B28}"/>
                  </a:ext>
                </a:extLst>
              </p:cNvPr>
              <p:cNvSpPr/>
              <p:nvPr/>
            </p:nvSpPr>
            <p:spPr>
              <a:xfrm>
                <a:off x="5447955" y="2164282"/>
                <a:ext cx="2143990" cy="39199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l-PL" sz="2000" dirty="0"/>
                  <a:t> resolution </a:t>
                </a:r>
                <a:r>
                  <a:rPr lang="pl-PL" sz="2000" dirty="0" err="1"/>
                  <a:t>is</a:t>
                </a:r>
                <a:r>
                  <a:rPr lang="pl-P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0BD738C9-8128-4D0C-97D7-725D67F60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55" y="2164282"/>
                <a:ext cx="2143990" cy="391991"/>
              </a:xfrm>
              <a:prstGeom prst="roundRect">
                <a:avLst/>
              </a:prstGeom>
              <a:blipFill>
                <a:blip r:embed="rId15"/>
                <a:stretch>
                  <a:fillRect t="-1343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upa 54">
            <a:extLst>
              <a:ext uri="{FF2B5EF4-FFF2-40B4-BE49-F238E27FC236}">
                <a16:creationId xmlns:a16="http://schemas.microsoft.com/office/drawing/2014/main" id="{656693CB-DF0B-4452-A2B6-DD8CE3FCDA4A}"/>
              </a:ext>
            </a:extLst>
          </p:cNvPr>
          <p:cNvGrpSpPr/>
          <p:nvPr/>
        </p:nvGrpSpPr>
        <p:grpSpPr>
          <a:xfrm>
            <a:off x="7284720" y="3026183"/>
            <a:ext cx="3310575" cy="2202944"/>
            <a:chOff x="4328160" y="1565760"/>
            <a:chExt cx="3310575" cy="2202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Prostokąt 55">
                  <a:extLst>
                    <a:ext uri="{FF2B5EF4-FFF2-40B4-BE49-F238E27FC236}">
                      <a16:creationId xmlns:a16="http://schemas.microsoft.com/office/drawing/2014/main" id="{39DC7D7B-D54B-4150-A01B-833EDE3086D5}"/>
                    </a:ext>
                  </a:extLst>
                </p:cNvPr>
                <p:cNvSpPr/>
                <p:nvPr/>
              </p:nvSpPr>
              <p:spPr>
                <a:xfrm>
                  <a:off x="4752104" y="1565760"/>
                  <a:ext cx="2886631" cy="2202944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l-PL" sz="1400" dirty="0"/>
                    <a:t>=&gt;</a:t>
                  </a:r>
                  <a14:m>
                    <m:oMath xmlns:m="http://schemas.openxmlformats.org/officeDocument/2006/math">
                      <m:r>
                        <a:rPr lang="pl-PL" sz="1400" b="0" i="0" dirty="0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1400" b="0" i="1" dirty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i="1" dirty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r>
                        <a:rPr lang="pl-PL" sz="1400" b="0" i="0" dirty="0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i="1" dirty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l-PL" sz="1400" dirty="0"/>
                    <a:t>=&gt;</a:t>
                  </a:r>
                  <a14:m>
                    <m:oMath xmlns:m="http://schemas.openxmlformats.org/officeDocument/2006/math">
                      <m:r>
                        <a:rPr lang="pl-PL" sz="1400" b="0" i="0" dirty="0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pl-PL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14:m>
                    <m:oMath xmlns:m="http://schemas.openxmlformats.org/officeDocument/2006/math"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0001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r>
                        <a:rPr lang="pl-PL" sz="14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1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:r>
                    <a:rPr lang="pl-PL" sz="1400" dirty="0"/>
                    <a:t>…</a:t>
                  </a:r>
                </a:p>
                <a:p>
                  <a14:m>
                    <m:oMath xmlns:m="http://schemas.openxmlformats.org/officeDocument/2006/math"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r>
                        <a:rPr lang="pl-PL" sz="1400" b="0" i="0" dirty="0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14:m>
                    <m:oMath xmlns:m="http://schemas.openxmlformats.org/officeDocument/2006/math">
                      <m:r>
                        <a:rPr lang="pl-PL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pl-PL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14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10 1011 </m:t>
                      </m:r>
                      <m:r>
                        <a:rPr lang="pl-PL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l-PL" sz="1400" dirty="0"/>
                    <a:t>=&gt; </a:t>
                  </a:r>
                  <a14:m>
                    <m:oMath xmlns:m="http://schemas.openxmlformats.org/officeDocument/2006/math">
                      <m:r>
                        <a:rPr lang="pl-PL" sz="1400" b="0" i="0" dirty="0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pl-PL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40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l-PL" sz="14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l-PL" sz="14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l-PL" sz="1400" b="0" i="1" dirty="0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4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4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endParaRPr lang="pl-PL" sz="1400" dirty="0"/>
                </a:p>
                <a:p>
                  <a:endParaRPr lang="pl-PL" sz="1400" dirty="0"/>
                </a:p>
              </p:txBody>
            </p:sp>
          </mc:Choice>
          <mc:Fallback xmlns="">
            <p:sp>
              <p:nvSpPr>
                <p:cNvPr id="56" name="Prostokąt 55">
                  <a:extLst>
                    <a:ext uri="{FF2B5EF4-FFF2-40B4-BE49-F238E27FC236}">
                      <a16:creationId xmlns:a16="http://schemas.microsoft.com/office/drawing/2014/main" id="{39DC7D7B-D54B-4150-A01B-833EDE3086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104" y="1565760"/>
                  <a:ext cx="2886631" cy="2202944"/>
                </a:xfrm>
                <a:prstGeom prst="rect">
                  <a:avLst/>
                </a:prstGeom>
                <a:blipFill>
                  <a:blip r:embed="rId16"/>
                  <a:stretch>
                    <a:fillRect l="-42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Łącznik prosty ze strzałką 97">
              <a:extLst>
                <a:ext uri="{FF2B5EF4-FFF2-40B4-BE49-F238E27FC236}">
                  <a16:creationId xmlns:a16="http://schemas.microsoft.com/office/drawing/2014/main" id="{218D507C-747F-468F-A437-4C05F1DC2BBB}"/>
                </a:ext>
              </a:extLst>
            </p:cNvPr>
            <p:cNvCxnSpPr>
              <a:cxnSpLocks/>
            </p:cNvCxnSpPr>
            <p:nvPr/>
          </p:nvCxnSpPr>
          <p:spPr>
            <a:xfrm>
              <a:off x="4328160" y="2215441"/>
              <a:ext cx="4239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Łącznik prosty ze strzałką 97">
            <a:extLst>
              <a:ext uri="{FF2B5EF4-FFF2-40B4-BE49-F238E27FC236}">
                <a16:creationId xmlns:a16="http://schemas.microsoft.com/office/drawing/2014/main" id="{51EB5CF1-6DE6-48A6-B858-32C12FBA5B9E}"/>
              </a:ext>
            </a:extLst>
          </p:cNvPr>
          <p:cNvCxnSpPr>
            <a:cxnSpLocks/>
            <a:stCxn id="56" idx="2"/>
            <a:endCxn id="70" idx="3"/>
          </p:cNvCxnSpPr>
          <p:nvPr/>
        </p:nvCxnSpPr>
        <p:spPr>
          <a:xfrm rot="5400000">
            <a:off x="7830559" y="4646200"/>
            <a:ext cx="738494" cy="1904349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pole tekstowe 69">
                <a:extLst>
                  <a:ext uri="{FF2B5EF4-FFF2-40B4-BE49-F238E27FC236}">
                    <a16:creationId xmlns:a16="http://schemas.microsoft.com/office/drawing/2014/main" id="{41857DAA-483D-472A-91F5-688527FD908F}"/>
                  </a:ext>
                </a:extLst>
              </p:cNvPr>
              <p:cNvSpPr txBox="1"/>
              <p:nvPr/>
            </p:nvSpPr>
            <p:spPr>
              <a:xfrm>
                <a:off x="5859174" y="5570044"/>
                <a:ext cx="1388457" cy="795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lit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pole tekstowe 69">
                <a:extLst>
                  <a:ext uri="{FF2B5EF4-FFF2-40B4-BE49-F238E27FC236}">
                    <a16:creationId xmlns:a16="http://schemas.microsoft.com/office/drawing/2014/main" id="{41857DAA-483D-472A-91F5-688527FD9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74" y="5570044"/>
                <a:ext cx="1388457" cy="7951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a 58">
            <a:extLst>
              <a:ext uri="{FF2B5EF4-FFF2-40B4-BE49-F238E27FC236}">
                <a16:creationId xmlns:a16="http://schemas.microsoft.com/office/drawing/2014/main" id="{9C32FF8A-33C5-45F3-A656-77CBE2E63BB1}"/>
              </a:ext>
            </a:extLst>
          </p:cNvPr>
          <p:cNvGrpSpPr/>
          <p:nvPr/>
        </p:nvGrpSpPr>
        <p:grpSpPr>
          <a:xfrm>
            <a:off x="7950398" y="5630561"/>
            <a:ext cx="1457880" cy="728350"/>
            <a:chOff x="6764592" y="1884564"/>
            <a:chExt cx="1457880" cy="728350"/>
          </a:xfrm>
        </p:grpSpPr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9C7C532D-0425-46B0-9CAB-44A972CD3CDA}"/>
                </a:ext>
              </a:extLst>
            </p:cNvPr>
            <p:cNvSpPr txBox="1"/>
            <p:nvPr/>
          </p:nvSpPr>
          <p:spPr>
            <a:xfrm>
              <a:off x="6764592" y="1884564"/>
              <a:ext cx="107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Quantum</a:t>
              </a:r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C961C5AB-C161-4CBC-A44A-D3B99E34EED1}"/>
                </a:ext>
              </a:extLst>
            </p:cNvPr>
            <p:cNvSpPr txBox="1"/>
            <p:nvPr/>
          </p:nvSpPr>
          <p:spPr>
            <a:xfrm>
              <a:off x="6781670" y="2243582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Sampling</a:t>
              </a:r>
            </a:p>
          </p:txBody>
        </p:sp>
        <p:grpSp>
          <p:nvGrpSpPr>
            <p:cNvPr id="64" name="Grupa 63">
              <a:extLst>
                <a:ext uri="{FF2B5EF4-FFF2-40B4-BE49-F238E27FC236}">
                  <a16:creationId xmlns:a16="http://schemas.microsoft.com/office/drawing/2014/main" id="{846B4620-3EAA-42B1-BE79-C3A6B86B25ED}"/>
                </a:ext>
              </a:extLst>
            </p:cNvPr>
            <p:cNvGrpSpPr/>
            <p:nvPr/>
          </p:nvGrpSpPr>
          <p:grpSpPr>
            <a:xfrm>
              <a:off x="7708665" y="1957931"/>
              <a:ext cx="513807" cy="513807"/>
              <a:chOff x="7708665" y="1957931"/>
              <a:chExt cx="513807" cy="513807"/>
            </a:xfrm>
          </p:grpSpPr>
          <p:sp>
            <p:nvSpPr>
              <p:cNvPr id="65" name="Owal 64">
                <a:extLst>
                  <a:ext uri="{FF2B5EF4-FFF2-40B4-BE49-F238E27FC236}">
                    <a16:creationId xmlns:a16="http://schemas.microsoft.com/office/drawing/2014/main" id="{87A5F217-8BAB-4EA3-8443-6E58AE116108}"/>
                  </a:ext>
                </a:extLst>
              </p:cNvPr>
              <p:cNvSpPr/>
              <p:nvPr/>
            </p:nvSpPr>
            <p:spPr>
              <a:xfrm>
                <a:off x="7739977" y="1989243"/>
                <a:ext cx="452391" cy="452391"/>
              </a:xfrm>
              <a:prstGeom prst="ellips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7200" tIns="36000" rIns="36000"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6" name="Grafika 65" descr="Stałe ulepszanie kontur">
                <a:extLst>
                  <a:ext uri="{FF2B5EF4-FFF2-40B4-BE49-F238E27FC236}">
                    <a16:creationId xmlns:a16="http://schemas.microsoft.com/office/drawing/2014/main" id="{BE45C233-7ACC-4775-8FF7-60CD18C32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08665" y="1957931"/>
                <a:ext cx="513807" cy="513807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pole tekstowe 73">
                <a:extLst>
                  <a:ext uri="{FF2B5EF4-FFF2-40B4-BE49-F238E27FC236}">
                    <a16:creationId xmlns:a16="http://schemas.microsoft.com/office/drawing/2014/main" id="{D411D567-1C82-4C78-980D-74540700E1B2}"/>
                  </a:ext>
                </a:extLst>
              </p:cNvPr>
              <p:cNvSpPr txBox="1"/>
              <p:nvPr/>
            </p:nvSpPr>
            <p:spPr>
              <a:xfrm>
                <a:off x="3271706" y="5476904"/>
                <a:ext cx="3047308" cy="89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p>
                        </m:den>
                      </m:f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pole tekstowe 73">
                <a:extLst>
                  <a:ext uri="{FF2B5EF4-FFF2-40B4-BE49-F238E27FC236}">
                    <a16:creationId xmlns:a16="http://schemas.microsoft.com/office/drawing/2014/main" id="{D411D567-1C82-4C78-980D-74540700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706" y="5476904"/>
                <a:ext cx="3047308" cy="8900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: zaokrąglone rogi 1">
                <a:extLst>
                  <a:ext uri="{FF2B5EF4-FFF2-40B4-BE49-F238E27FC236}">
                    <a16:creationId xmlns:a16="http://schemas.microsoft.com/office/drawing/2014/main" id="{3EFE66DE-78CE-46BA-960C-4BEF4F46E9F6}"/>
                  </a:ext>
                </a:extLst>
              </p:cNvPr>
              <p:cNvSpPr/>
              <p:nvPr/>
            </p:nvSpPr>
            <p:spPr>
              <a:xfrm rot="19584647">
                <a:off x="3920413" y="3558713"/>
                <a:ext cx="2964501" cy="109534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400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pl-PL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4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pl-PL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" name="Prostokąt: zaokrąglone rogi 1">
                <a:extLst>
                  <a:ext uri="{FF2B5EF4-FFF2-40B4-BE49-F238E27FC236}">
                    <a16:creationId xmlns:a16="http://schemas.microsoft.com/office/drawing/2014/main" id="{3EFE66DE-78CE-46BA-960C-4BEF4F46E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4647">
                <a:off x="3920413" y="3558713"/>
                <a:ext cx="2964501" cy="109534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4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9" grpId="0" animBg="1"/>
      <p:bldP spid="40" grpId="0" animBg="1"/>
      <p:bldP spid="41" grpId="0" animBg="1"/>
      <p:bldP spid="70" grpId="0"/>
      <p:bldP spid="7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State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comparison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E769ABB6-B8BD-441F-849E-8BC9F07C0CCB}"/>
                  </a:ext>
                </a:extLst>
              </p:cNvPr>
              <p:cNvSpPr/>
              <p:nvPr/>
            </p:nvSpPr>
            <p:spPr>
              <a:xfrm>
                <a:off x="637305" y="1565761"/>
                <a:ext cx="3690855" cy="1675761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tIns="108000" rtlCol="0" anchor="t" anchorCtr="0"/>
              <a:lstStyle/>
              <a:p>
                <a:pPr>
                  <a:lnSpc>
                    <a:spcPts val="2900"/>
                  </a:lnSpc>
                </a:pPr>
                <a:r>
                  <a:rPr lang="pl-PL" dirty="0"/>
                  <a:t>Constant reference (4 </a:t>
                </a:r>
                <a:r>
                  <a:rPr lang="pl-PL" dirty="0" err="1"/>
                  <a:t>points</a:t>
                </a:r>
                <a:r>
                  <a:rPr lang="pl-PL" dirty="0"/>
                  <a:t>):</a:t>
                </a:r>
                <a:br>
                  <a:rPr lang="pl-PL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l-PL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l-PL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l-PL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l-PL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E769ABB6-B8BD-441F-849E-8BC9F07C0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5" y="1565761"/>
                <a:ext cx="3690855" cy="1675761"/>
              </a:xfrm>
              <a:prstGeom prst="rect">
                <a:avLst/>
              </a:prstGeom>
              <a:blipFill>
                <a:blip r:embed="rId2"/>
                <a:stretch>
                  <a:fillRect l="-13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9914099A-06D9-4C11-AA7A-8B5D748E7C55}"/>
              </a:ext>
            </a:extLst>
          </p:cNvPr>
          <p:cNvSpPr/>
          <p:nvPr/>
        </p:nvSpPr>
        <p:spPr>
          <a:xfrm>
            <a:off x="1438129" y="1396080"/>
            <a:ext cx="2089205" cy="253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data encoding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7C3E5A9F-5D1C-4600-9A42-BD93A596D2CC}"/>
                  </a:ext>
                </a:extLst>
              </p:cNvPr>
              <p:cNvSpPr txBox="1"/>
              <p:nvPr/>
            </p:nvSpPr>
            <p:spPr>
              <a:xfrm>
                <a:off x="982961" y="2390408"/>
                <a:ext cx="3004348" cy="83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l-PL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l-PL" b="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l-P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7C3E5A9F-5D1C-4600-9A42-BD93A596D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61" y="2390408"/>
                <a:ext cx="3004348" cy="837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a 4">
            <a:extLst>
              <a:ext uri="{FF2B5EF4-FFF2-40B4-BE49-F238E27FC236}">
                <a16:creationId xmlns:a16="http://schemas.microsoft.com/office/drawing/2014/main" id="{18EC2651-1388-4DAF-960D-571EF0F33824}"/>
              </a:ext>
            </a:extLst>
          </p:cNvPr>
          <p:cNvGrpSpPr/>
          <p:nvPr/>
        </p:nvGrpSpPr>
        <p:grpSpPr>
          <a:xfrm>
            <a:off x="4328160" y="1565761"/>
            <a:ext cx="5637960" cy="1675761"/>
            <a:chOff x="4328160" y="1565761"/>
            <a:chExt cx="5637960" cy="1675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rostokąt 12">
                  <a:extLst>
                    <a:ext uri="{FF2B5EF4-FFF2-40B4-BE49-F238E27FC236}">
                      <a16:creationId xmlns:a16="http://schemas.microsoft.com/office/drawing/2014/main" id="{94349A0C-E9E5-4736-8FA3-640429E2CBE2}"/>
                    </a:ext>
                  </a:extLst>
                </p:cNvPr>
                <p:cNvSpPr/>
                <p:nvPr/>
              </p:nvSpPr>
              <p:spPr>
                <a:xfrm>
                  <a:off x="5128983" y="1565761"/>
                  <a:ext cx="4837137" cy="1675761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108000" rtlCol="0" anchor="t" anchorCtr="0"/>
                <a:lstStyle/>
                <a:p>
                  <a:pPr>
                    <a:lnSpc>
                      <a:spcPts val="2900"/>
                    </a:lnSpc>
                  </a:pPr>
                  <a:r>
                    <a:rPr lang="pl-PL" dirty="0"/>
                    <a:t>Find </a:t>
                  </a:r>
                  <a14:m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pl-PL" dirty="0"/>
                    <a:t> s.t. </a:t>
                  </a:r>
                  <a14:m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br>
                    <a:rPr lang="pl-PL" dirty="0"/>
                  </a:br>
                  <a:endParaRPr lang="pl-PL" sz="2800" dirty="0"/>
                </a:p>
              </p:txBody>
            </p:sp>
          </mc:Choice>
          <mc:Fallback xmlns="">
            <p:sp>
              <p:nvSpPr>
                <p:cNvPr id="13" name="Prostokąt 12">
                  <a:extLst>
                    <a:ext uri="{FF2B5EF4-FFF2-40B4-BE49-F238E27FC236}">
                      <a16:creationId xmlns:a16="http://schemas.microsoft.com/office/drawing/2014/main" id="{94349A0C-E9E5-4736-8FA3-640429E2CB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983" y="1565761"/>
                  <a:ext cx="4837137" cy="1675761"/>
                </a:xfrm>
                <a:prstGeom prst="rect">
                  <a:avLst/>
                </a:prstGeom>
                <a:blipFill>
                  <a:blip r:embed="rId4"/>
                  <a:stretch>
                    <a:fillRect l="-87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Łącznik prosty ze strzałką 97">
              <a:extLst>
                <a:ext uri="{FF2B5EF4-FFF2-40B4-BE49-F238E27FC236}">
                  <a16:creationId xmlns:a16="http://schemas.microsoft.com/office/drawing/2014/main" id="{7524FF1D-0A5F-45C9-A157-6C6A2B2B49FD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4328160" y="2403642"/>
              <a:ext cx="8008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B4A706C5-8433-471D-BBDB-3A8136128B00}"/>
              </a:ext>
            </a:extLst>
          </p:cNvPr>
          <p:cNvCxnSpPr/>
          <p:nvPr/>
        </p:nvCxnSpPr>
        <p:spPr>
          <a:xfrm>
            <a:off x="982961" y="3018250"/>
            <a:ext cx="2849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9ECAEE20-FBD4-41EC-B706-5ED4C2892E1F}"/>
                  </a:ext>
                </a:extLst>
              </p:cNvPr>
              <p:cNvSpPr txBox="1"/>
              <p:nvPr/>
            </p:nvSpPr>
            <p:spPr>
              <a:xfrm>
                <a:off x="5128985" y="1981054"/>
                <a:ext cx="1733210" cy="549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2000" dirty="0"/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pl-PL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l-PL" sz="2000" b="0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9ECAEE20-FBD4-41EC-B706-5ED4C2892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85" y="1981054"/>
                <a:ext cx="1733210" cy="549381"/>
              </a:xfrm>
              <a:prstGeom prst="rect">
                <a:avLst/>
              </a:prstGeom>
              <a:blipFill>
                <a:blip r:embed="rId5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5BE37B18-651C-4C7E-A3AB-A83F5830DEDB}"/>
                  </a:ext>
                </a:extLst>
              </p:cNvPr>
              <p:cNvSpPr txBox="1"/>
              <p:nvPr/>
            </p:nvSpPr>
            <p:spPr>
              <a:xfrm>
                <a:off x="6842763" y="2034882"/>
                <a:ext cx="3445718" cy="441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pl-P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l-PL" sz="2000" dirty="0"/>
                  <a:t>=&gt;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000" b="0" i="1" dirty="0" smtClean="0">
                            <a:latin typeface="Cambria Math" panose="02040503050406030204" pitchFamily="18" charset="0"/>
                          </a:rPr>
                          <m:t>𝑖𝑐𝑜</m:t>
                        </m:r>
                        <m:sSup>
                          <m:sSupPr>
                            <m:ctrlPr>
                              <a:rPr lang="pl-PL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l-PL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pl-PL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pl-PL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l-PL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pl-PL" sz="2000" b="0" i="1" dirty="0" smtClean="0"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pl-P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l-PL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l-P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pl-PL" sz="2000" b="0" dirty="0"/>
              </a:p>
            </p:txBody>
          </p:sp>
        </mc:Choice>
        <mc:Fallback xmlns="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5BE37B18-651C-4C7E-A3AB-A83F5830D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763" y="2034882"/>
                <a:ext cx="3445718" cy="441724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25AB6AC4-C369-452E-A87A-0F735A43BCB5}"/>
                  </a:ext>
                </a:extLst>
              </p:cNvPr>
              <p:cNvSpPr txBox="1"/>
              <p:nvPr/>
            </p:nvSpPr>
            <p:spPr>
              <a:xfrm>
                <a:off x="5128984" y="2530435"/>
                <a:ext cx="4031794" cy="608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1800" dirty="0"/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 sz="1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  <m:sSup>
                                  <m:sSup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l-PL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r>
                          <a:rPr lang="pl-PL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pl-PL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25AB6AC4-C369-452E-A87A-0F735A43B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84" y="2530435"/>
                <a:ext cx="4031794" cy="608628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1C15303B-FBA8-489F-83CD-391C9E7DFE9B}"/>
                  </a:ext>
                </a:extLst>
              </p:cNvPr>
              <p:cNvSpPr txBox="1"/>
              <p:nvPr/>
            </p:nvSpPr>
            <p:spPr>
              <a:xfrm>
                <a:off x="797243" y="2809176"/>
                <a:ext cx="3370976" cy="391261"/>
              </a:xfrm>
              <a:prstGeom prst="rect">
                <a:avLst/>
              </a:prstGeom>
              <a:solidFill>
                <a:schemeClr val="dk1"/>
              </a:solidFill>
            </p:spPr>
            <p:txBody>
              <a:bodyPr wrap="square" t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l-P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l-PL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l-PL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1C15303B-FBA8-489F-83CD-391C9E7DF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3" y="2809176"/>
                <a:ext cx="3370976" cy="3912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461D6D1D-8EA2-4336-B0DA-AD365DEB996D}"/>
                  </a:ext>
                </a:extLst>
              </p:cNvPr>
              <p:cNvSpPr/>
              <p:nvPr/>
            </p:nvSpPr>
            <p:spPr>
              <a:xfrm>
                <a:off x="3080997" y="1294518"/>
                <a:ext cx="3445718" cy="1363051"/>
              </a:xfrm>
              <a:prstGeom prst="roundRect">
                <a:avLst>
                  <a:gd name="adj" fmla="val 9282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r>
                  <a:rPr lang="pl-PL" sz="2000" dirty="0"/>
                  <a:t>Now we </a:t>
                </a:r>
                <a:r>
                  <a:rPr lang="pl-PL" sz="2000" dirty="0" err="1"/>
                  <a:t>have</a:t>
                </a:r>
                <a:r>
                  <a:rPr lang="pl-PL" sz="2000" dirty="0"/>
                  <a:t>:</a:t>
                </a:r>
              </a:p>
              <a:p>
                <a:r>
                  <a:rPr lang="pl-PL" sz="2000" dirty="0"/>
                  <a:t>States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l-PL" sz="20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2000" dirty="0"/>
                  <a:t>, </a:t>
                </a:r>
                <a14:m>
                  <m:oMath xmlns:m="http://schemas.openxmlformats.org/officeDocument/2006/math">
                    <m:r>
                      <a:rPr lang="pl-PL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2000" dirty="0"/>
                  <a:t>. </a:t>
                </a:r>
              </a:p>
              <a:p>
                <a:r>
                  <a:rPr lang="pl-PL" sz="2000" dirty="0" err="1"/>
                  <a:t>if</a:t>
                </a:r>
                <a:r>
                  <a:rPr lang="pl-P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l-PL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2000" dirty="0"/>
                  <a:t> then </a:t>
                </a:r>
                <a14:m>
                  <m:oMath xmlns:m="http://schemas.openxmlformats.org/officeDocument/2006/math">
                    <m:r>
                      <a:rPr lang="pl-PL" sz="20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|"/>
                        <m:endChr m:val="⟩"/>
                        <m:ctrlPr>
                          <a:rPr lang="pl-PL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l-P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pl-PL" sz="2000" dirty="0"/>
              </a:p>
              <a:p>
                <a:r>
                  <a:rPr lang="pl-PL" sz="2000" dirty="0"/>
                  <a:t>                          </a:t>
                </a:r>
                <a:r>
                  <a:rPr lang="pl-PL" sz="2000" dirty="0" err="1"/>
                  <a:t>so</a:t>
                </a:r>
                <a:r>
                  <a:rPr lang="pl-PL" sz="2000" dirty="0"/>
                  <a:t>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0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pl-PL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461D6D1D-8EA2-4336-B0DA-AD365DEB9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97" y="1294518"/>
                <a:ext cx="3445718" cy="1363051"/>
              </a:xfrm>
              <a:prstGeom prst="roundRect">
                <a:avLst>
                  <a:gd name="adj" fmla="val 9282"/>
                </a:avLst>
              </a:prstGeom>
              <a:blipFill>
                <a:blip r:embed="rId9"/>
                <a:stretch>
                  <a:fillRect l="-527" t="-2643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7F2A40CA-8A2F-4CC0-B871-1A12B7FBF6A4}"/>
              </a:ext>
            </a:extLst>
          </p:cNvPr>
          <p:cNvSpPr/>
          <p:nvPr/>
        </p:nvSpPr>
        <p:spPr>
          <a:xfrm>
            <a:off x="2794141" y="2598109"/>
            <a:ext cx="2121531" cy="674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pl-PL" sz="2000" dirty="0"/>
              <a:t>We want to </a:t>
            </a:r>
            <a:r>
              <a:rPr lang="pl-PL" sz="2000" dirty="0" err="1"/>
              <a:t>check</a:t>
            </a:r>
            <a:r>
              <a:rPr lang="pl-PL" sz="2000" dirty="0"/>
              <a:t> the </a:t>
            </a:r>
            <a:r>
              <a:rPr lang="pl-PL" sz="2000" dirty="0" err="1"/>
              <a:t>state</a:t>
            </a:r>
            <a:r>
              <a:rPr lang="pl-PL" sz="2000" dirty="0"/>
              <a:t> </a:t>
            </a:r>
            <a:r>
              <a:rPr lang="pl-PL" sz="2000" dirty="0" err="1"/>
              <a:t>equality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F7231944-47EC-49B5-A3CC-948FA88B0E60}"/>
                  </a:ext>
                </a:extLst>
              </p:cNvPr>
              <p:cNvSpPr/>
              <p:nvPr/>
            </p:nvSpPr>
            <p:spPr>
              <a:xfrm>
                <a:off x="5010354" y="2594317"/>
                <a:ext cx="2993030" cy="67412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pl-PL" sz="2000" dirty="0"/>
                  <a:t>For </a:t>
                </a:r>
                <a:r>
                  <a:rPr lang="pl-PL" sz="2000" dirty="0" err="1"/>
                  <a:t>given</a:t>
                </a:r>
                <a:r>
                  <a:rPr lang="pl-PL" sz="2000" dirty="0"/>
                  <a:t>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l-P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𝑁𝑅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…⟩</m:t>
                    </m:r>
                  </m:oMath>
                </a14:m>
                <a:r>
                  <a:rPr lang="pl-PL" sz="2000" dirty="0"/>
                  <a:t> </a:t>
                </a:r>
                <a:r>
                  <a:rPr lang="pl-PL" sz="2000" dirty="0" err="1"/>
                  <a:t>check</a:t>
                </a:r>
                <a:r>
                  <a:rPr lang="pl-PL" sz="2000" dirty="0"/>
                  <a:t> by QS </a:t>
                </a:r>
                <a:r>
                  <a:rPr lang="pl-PL" sz="2000" dirty="0" err="1"/>
                  <a:t>if</a:t>
                </a:r>
                <a:r>
                  <a:rPr lang="pl-P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l-P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F7231944-47EC-49B5-A3CC-948FA88B0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354" y="2594317"/>
                <a:ext cx="2993030" cy="674120"/>
              </a:xfrm>
              <a:prstGeom prst="roundRect">
                <a:avLst/>
              </a:prstGeom>
              <a:blipFill>
                <a:blip r:embed="rId10"/>
                <a:stretch>
                  <a:fillRect t="-9735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9C9EB062-22B7-45F2-9878-5F0D7A747F89}"/>
              </a:ext>
            </a:extLst>
          </p:cNvPr>
          <p:cNvSpPr/>
          <p:nvPr/>
        </p:nvSpPr>
        <p:spPr>
          <a:xfrm>
            <a:off x="6328379" y="1629918"/>
            <a:ext cx="2706958" cy="918739"/>
          </a:xfrm>
          <a:prstGeom prst="roundRect">
            <a:avLst>
              <a:gd name="adj" fmla="val 1301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pl-PL" sz="2000" dirty="0"/>
              <a:t>The </a:t>
            </a:r>
            <a:r>
              <a:rPr lang="pl-PL" sz="2000" dirty="0" err="1"/>
              <a:t>value</a:t>
            </a:r>
            <a:r>
              <a:rPr lang="pl-PL" sz="2000" dirty="0"/>
              <a:t> of pdf for one or </a:t>
            </a:r>
            <a:r>
              <a:rPr lang="pl-PL" sz="2000" dirty="0" err="1"/>
              <a:t>more</a:t>
            </a:r>
            <a:r>
              <a:rPr lang="pl-PL" sz="2000" dirty="0"/>
              <a:t> qubits </a:t>
            </a:r>
            <a:r>
              <a:rPr lang="pl-PL" sz="2000" dirty="0" err="1"/>
              <a:t>will</a:t>
            </a:r>
            <a:r>
              <a:rPr lang="pl-PL" sz="2000" dirty="0"/>
              <a:t> </a:t>
            </a:r>
            <a:r>
              <a:rPr lang="pl-PL" sz="2000" dirty="0" err="1"/>
              <a:t>give</a:t>
            </a:r>
            <a:r>
              <a:rPr lang="pl-PL" sz="2000" dirty="0"/>
              <a:t> the </a:t>
            </a:r>
            <a:r>
              <a:rPr lang="pl-PL" sz="2000" dirty="0" err="1"/>
              <a:t>answare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94B085B7-F1D8-4722-8B93-72492B1CF9B4}"/>
                  </a:ext>
                </a:extLst>
              </p:cNvPr>
              <p:cNvSpPr/>
              <p:nvPr/>
            </p:nvSpPr>
            <p:spPr>
              <a:xfrm>
                <a:off x="630953" y="3354736"/>
                <a:ext cx="4278369" cy="3058751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tIns="108000" rtlCol="0" anchor="t" anchorCtr="0"/>
              <a:lstStyle/>
              <a:p>
                <a:pPr>
                  <a:lnSpc>
                    <a:spcPts val="2900"/>
                  </a:lnSpc>
                </a:pP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2000" dirty="0"/>
                  <a:t> - </a:t>
                </a:r>
                <a:r>
                  <a:rPr lang="pl-PL" sz="2000" dirty="0" err="1"/>
                  <a:t>idle</a:t>
                </a:r>
                <a:r>
                  <a:rPr lang="pl-PL" sz="2000" dirty="0"/>
                  <a:t> </a:t>
                </a:r>
                <a:r>
                  <a:rPr lang="pl-PL" sz="2000" dirty="0" err="1"/>
                  <a:t>state</a:t>
                </a:r>
                <a:endParaRPr lang="pl-PL" sz="2000" dirty="0"/>
              </a:p>
            </p:txBody>
          </p:sp>
        </mc:Choice>
        <mc:Fallback xmlns="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94B085B7-F1D8-4722-8B93-72492B1CF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53" y="3354736"/>
                <a:ext cx="4278369" cy="3058751"/>
              </a:xfrm>
              <a:prstGeom prst="rect">
                <a:avLst/>
              </a:prstGeom>
              <a:blipFill>
                <a:blip r:embed="rId11"/>
                <a:stretch>
                  <a:fillRect l="-56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upa 55">
            <a:extLst>
              <a:ext uri="{FF2B5EF4-FFF2-40B4-BE49-F238E27FC236}">
                <a16:creationId xmlns:a16="http://schemas.microsoft.com/office/drawing/2014/main" id="{8316F45D-EF75-4DFC-9780-97CE560040E6}"/>
              </a:ext>
            </a:extLst>
          </p:cNvPr>
          <p:cNvGrpSpPr/>
          <p:nvPr/>
        </p:nvGrpSpPr>
        <p:grpSpPr>
          <a:xfrm>
            <a:off x="630953" y="3889186"/>
            <a:ext cx="2575680" cy="1061841"/>
            <a:chOff x="637303" y="4052487"/>
            <a:chExt cx="2575680" cy="1061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pole tekstowe 31">
                  <a:extLst>
                    <a:ext uri="{FF2B5EF4-FFF2-40B4-BE49-F238E27FC236}">
                      <a16:creationId xmlns:a16="http://schemas.microsoft.com/office/drawing/2014/main" id="{F9B7C717-3575-40B8-B699-93AA14DB51EC}"/>
                    </a:ext>
                  </a:extLst>
                </p:cNvPr>
                <p:cNvSpPr txBox="1"/>
                <p:nvPr/>
              </p:nvSpPr>
              <p:spPr>
                <a:xfrm>
                  <a:off x="637303" y="4052487"/>
                  <a:ext cx="2575680" cy="4642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9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1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+|</m:t>
                            </m:r>
                            <m:r>
                              <a:rPr lang="pl-PL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1⟩</m:t>
                            </m:r>
                          </m:e>
                        </m:d>
                      </m:oMath>
                    </m:oMathPara>
                  </a14:m>
                  <a:endParaRPr lang="pl-PL" sz="1800" dirty="0"/>
                </a:p>
              </p:txBody>
            </p:sp>
          </mc:Choice>
          <mc:Fallback xmlns="">
            <p:sp>
              <p:nvSpPr>
                <p:cNvPr id="32" name="pole tekstowe 31">
                  <a:extLst>
                    <a:ext uri="{FF2B5EF4-FFF2-40B4-BE49-F238E27FC236}">
                      <a16:creationId xmlns:a16="http://schemas.microsoft.com/office/drawing/2014/main" id="{F9B7C717-3575-40B8-B699-93AA14DB5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03" y="4052487"/>
                  <a:ext cx="2575680" cy="464230"/>
                </a:xfrm>
                <a:prstGeom prst="rect">
                  <a:avLst/>
                </a:prstGeom>
                <a:blipFill>
                  <a:blip r:embed="rId12"/>
                  <a:stretch>
                    <a:fillRect t="-26316"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pole tekstowe 32">
                  <a:extLst>
                    <a:ext uri="{FF2B5EF4-FFF2-40B4-BE49-F238E27FC236}">
                      <a16:creationId xmlns:a16="http://schemas.microsoft.com/office/drawing/2014/main" id="{7D966E12-CCB3-45C0-B630-EA1435884465}"/>
                    </a:ext>
                  </a:extLst>
                </p:cNvPr>
                <p:cNvSpPr txBox="1"/>
                <p:nvPr/>
              </p:nvSpPr>
              <p:spPr>
                <a:xfrm>
                  <a:off x="637303" y="4650098"/>
                  <a:ext cx="2575680" cy="4642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9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1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1⟩</m:t>
                            </m:r>
                          </m:e>
                        </m:d>
                      </m:oMath>
                    </m:oMathPara>
                  </a14:m>
                  <a:endParaRPr lang="pl-PL" sz="1800" dirty="0"/>
                </a:p>
              </p:txBody>
            </p:sp>
          </mc:Choice>
          <mc:Fallback xmlns="">
            <p:sp>
              <p:nvSpPr>
                <p:cNvPr id="33" name="pole tekstowe 32">
                  <a:extLst>
                    <a:ext uri="{FF2B5EF4-FFF2-40B4-BE49-F238E27FC236}">
                      <a16:creationId xmlns:a16="http://schemas.microsoft.com/office/drawing/2014/main" id="{7D966E12-CCB3-45C0-B630-EA1435884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03" y="4650098"/>
                  <a:ext cx="2575680" cy="464230"/>
                </a:xfrm>
                <a:prstGeom prst="rect">
                  <a:avLst/>
                </a:prstGeom>
                <a:blipFill>
                  <a:blip r:embed="rId13"/>
                  <a:stretch>
                    <a:fillRect t="-25000"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5887A649-659F-49BA-9B84-CD41C2BF4503}"/>
              </a:ext>
            </a:extLst>
          </p:cNvPr>
          <p:cNvGrpSpPr/>
          <p:nvPr/>
        </p:nvGrpSpPr>
        <p:grpSpPr>
          <a:xfrm>
            <a:off x="3206633" y="4121301"/>
            <a:ext cx="420989" cy="597611"/>
            <a:chOff x="3206633" y="4121301"/>
            <a:chExt cx="420989" cy="597611"/>
          </a:xfrm>
        </p:grpSpPr>
        <p:cxnSp>
          <p:nvCxnSpPr>
            <p:cNvPr id="34" name="Łącznik prosty ze strzałką 97">
              <a:extLst>
                <a:ext uri="{FF2B5EF4-FFF2-40B4-BE49-F238E27FC236}">
                  <a16:creationId xmlns:a16="http://schemas.microsoft.com/office/drawing/2014/main" id="{45666680-56E7-430D-B1EF-922DE145779A}"/>
                </a:ext>
              </a:extLst>
            </p:cNvPr>
            <p:cNvCxnSpPr>
              <a:cxnSpLocks/>
              <a:stCxn id="32" idx="3"/>
              <a:endCxn id="39" idx="0"/>
            </p:cNvCxnSpPr>
            <p:nvPr/>
          </p:nvCxnSpPr>
          <p:spPr>
            <a:xfrm>
              <a:off x="3206633" y="4121301"/>
              <a:ext cx="282389" cy="1629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wal 38">
                  <a:extLst>
                    <a:ext uri="{FF2B5EF4-FFF2-40B4-BE49-F238E27FC236}">
                      <a16:creationId xmlns:a16="http://schemas.microsoft.com/office/drawing/2014/main" id="{EBC5A082-5166-459C-A127-09D401961F63}"/>
                    </a:ext>
                  </a:extLst>
                </p:cNvPr>
                <p:cNvSpPr/>
                <p:nvPr/>
              </p:nvSpPr>
              <p:spPr>
                <a:xfrm>
                  <a:off x="3350422" y="4284277"/>
                  <a:ext cx="277200" cy="277335"/>
                </a:xfrm>
                <a:prstGeom prst="ellips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104400" tIns="252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Owal 38">
                  <a:extLst>
                    <a:ext uri="{FF2B5EF4-FFF2-40B4-BE49-F238E27FC236}">
                      <a16:creationId xmlns:a16="http://schemas.microsoft.com/office/drawing/2014/main" id="{EBC5A082-5166-459C-A127-09D401961F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422" y="4284277"/>
                  <a:ext cx="277200" cy="277335"/>
                </a:xfrm>
                <a:prstGeom prst="ellipse">
                  <a:avLst/>
                </a:prstGeom>
                <a:blipFill>
                  <a:blip r:embed="rId14"/>
                  <a:stretch>
                    <a:fillRect l="-28571" t="-6122" r="-32653" b="-24490"/>
                  </a:stretch>
                </a:blipFill>
                <a:ln w="254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Łącznik prosty ze strzałką 97">
              <a:extLst>
                <a:ext uri="{FF2B5EF4-FFF2-40B4-BE49-F238E27FC236}">
                  <a16:creationId xmlns:a16="http://schemas.microsoft.com/office/drawing/2014/main" id="{249ED2FA-1BD4-4650-B6BF-08381BE08759}"/>
                </a:ext>
              </a:extLst>
            </p:cNvPr>
            <p:cNvCxnSpPr>
              <a:cxnSpLocks/>
              <a:stCxn id="33" idx="3"/>
              <a:endCxn id="39" idx="4"/>
            </p:cNvCxnSpPr>
            <p:nvPr/>
          </p:nvCxnSpPr>
          <p:spPr>
            <a:xfrm flipV="1">
              <a:off x="3206633" y="4561612"/>
              <a:ext cx="282389" cy="15730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pole tekstowe 63">
                <a:extLst>
                  <a:ext uri="{FF2B5EF4-FFF2-40B4-BE49-F238E27FC236}">
                    <a16:creationId xmlns:a16="http://schemas.microsoft.com/office/drawing/2014/main" id="{EF9580D3-D1EE-4C07-8216-7F9D1C153B23}"/>
                  </a:ext>
                </a:extLst>
              </p:cNvPr>
              <p:cNvSpPr txBox="1"/>
              <p:nvPr/>
            </p:nvSpPr>
            <p:spPr>
              <a:xfrm>
                <a:off x="576312" y="4851481"/>
                <a:ext cx="4278369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b="0" dirty="0"/>
                  <a:t>1/2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l-PL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4" name="pole tekstowe 63">
                <a:extLst>
                  <a:ext uri="{FF2B5EF4-FFF2-40B4-BE49-F238E27FC236}">
                    <a16:creationId xmlns:a16="http://schemas.microsoft.com/office/drawing/2014/main" id="{EF9580D3-D1EE-4C07-8216-7F9D1C153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2" y="4851481"/>
                <a:ext cx="4278369" cy="404983"/>
              </a:xfrm>
              <a:prstGeom prst="rect">
                <a:avLst/>
              </a:prstGeom>
              <a:blipFill>
                <a:blip r:embed="rId15"/>
                <a:stretch>
                  <a:fillRect l="-1284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BE060169-E88E-4926-BA20-6D70361FABED}"/>
                  </a:ext>
                </a:extLst>
              </p:cNvPr>
              <p:cNvSpPr txBox="1"/>
              <p:nvPr/>
            </p:nvSpPr>
            <p:spPr>
              <a:xfrm>
                <a:off x="576312" y="5230172"/>
                <a:ext cx="433218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b="0" dirty="0"/>
                  <a:t>1/2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̂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BE060169-E88E-4926-BA20-6D70361F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2" y="5230172"/>
                <a:ext cx="4332183" cy="404983"/>
              </a:xfrm>
              <a:prstGeom prst="rect">
                <a:avLst/>
              </a:prstGeom>
              <a:blipFill>
                <a:blip r:embed="rId16"/>
                <a:stretch>
                  <a:fillRect l="-1268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3D2B3F99-2726-40C0-8D8F-476AB5915F94}"/>
              </a:ext>
            </a:extLst>
          </p:cNvPr>
          <p:cNvSpPr/>
          <p:nvPr/>
        </p:nvSpPr>
        <p:spPr>
          <a:xfrm>
            <a:off x="4097572" y="5058927"/>
            <a:ext cx="2194560" cy="259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uncomputation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pole tekstowe 69">
                <a:extLst>
                  <a:ext uri="{FF2B5EF4-FFF2-40B4-BE49-F238E27FC236}">
                    <a16:creationId xmlns:a16="http://schemas.microsoft.com/office/drawing/2014/main" id="{40510494-CE3A-45F2-A12F-88FD0C849BFF}"/>
                  </a:ext>
                </a:extLst>
              </p:cNvPr>
              <p:cNvSpPr txBox="1"/>
              <p:nvPr/>
            </p:nvSpPr>
            <p:spPr>
              <a:xfrm>
                <a:off x="575485" y="5605564"/>
                <a:ext cx="433218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b="0" dirty="0"/>
                  <a:t>1/2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pole tekstowe 69">
                <a:extLst>
                  <a:ext uri="{FF2B5EF4-FFF2-40B4-BE49-F238E27FC236}">
                    <a16:creationId xmlns:a16="http://schemas.microsoft.com/office/drawing/2014/main" id="{40510494-CE3A-45F2-A12F-88FD0C84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85" y="5605564"/>
                <a:ext cx="4332183" cy="404983"/>
              </a:xfrm>
              <a:prstGeom prst="rect">
                <a:avLst/>
              </a:prstGeom>
              <a:blipFill>
                <a:blip r:embed="rId17"/>
                <a:stretch>
                  <a:fillRect l="-1125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Łącznik prosty ze strzałką 97">
            <a:extLst>
              <a:ext uri="{FF2B5EF4-FFF2-40B4-BE49-F238E27FC236}">
                <a16:creationId xmlns:a16="http://schemas.microsoft.com/office/drawing/2014/main" id="{B23A1EEF-5C03-4AD4-96B5-A13E3E94F5BA}"/>
              </a:ext>
            </a:extLst>
          </p:cNvPr>
          <p:cNvCxnSpPr>
            <a:cxnSpLocks/>
          </p:cNvCxnSpPr>
          <p:nvPr/>
        </p:nvCxnSpPr>
        <p:spPr>
          <a:xfrm flipH="1" flipV="1">
            <a:off x="3033890" y="5421478"/>
            <a:ext cx="282747" cy="92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rostokąt: zaokrąglone rogi 77">
            <a:extLst>
              <a:ext uri="{FF2B5EF4-FFF2-40B4-BE49-F238E27FC236}">
                <a16:creationId xmlns:a16="http://schemas.microsoft.com/office/drawing/2014/main" id="{5B87FDBA-5E30-4E9F-B422-2EEBB3BBFC22}"/>
              </a:ext>
            </a:extLst>
          </p:cNvPr>
          <p:cNvSpPr/>
          <p:nvPr/>
        </p:nvSpPr>
        <p:spPr>
          <a:xfrm>
            <a:off x="4096580" y="5387146"/>
            <a:ext cx="2191152" cy="259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/>
              <a:t>ordering</a:t>
            </a:r>
            <a:r>
              <a:rPr lang="pl-PL" sz="2400" dirty="0"/>
              <a:t> </a:t>
            </a:r>
            <a:r>
              <a:rPr lang="pl-PL" sz="2400" dirty="0" err="1"/>
              <a:t>coords</a:t>
            </a:r>
            <a:endParaRPr lang="en-US" sz="2400" dirty="0"/>
          </a:p>
        </p:txBody>
      </p:sp>
      <p:grpSp>
        <p:nvGrpSpPr>
          <p:cNvPr id="83" name="Grupa 82">
            <a:extLst>
              <a:ext uri="{FF2B5EF4-FFF2-40B4-BE49-F238E27FC236}">
                <a16:creationId xmlns:a16="http://schemas.microsoft.com/office/drawing/2014/main" id="{D3280C61-8665-4545-A81B-56B747D12E93}"/>
              </a:ext>
            </a:extLst>
          </p:cNvPr>
          <p:cNvGrpSpPr/>
          <p:nvPr/>
        </p:nvGrpSpPr>
        <p:grpSpPr>
          <a:xfrm>
            <a:off x="1386866" y="5892437"/>
            <a:ext cx="2934946" cy="517460"/>
            <a:chOff x="1386866" y="5892437"/>
            <a:chExt cx="2934946" cy="517460"/>
          </a:xfrm>
        </p:grpSpPr>
        <p:sp>
          <p:nvSpPr>
            <p:cNvPr id="80" name="Nawias klamrowy otwierający 79">
              <a:extLst>
                <a:ext uri="{FF2B5EF4-FFF2-40B4-BE49-F238E27FC236}">
                  <a16:creationId xmlns:a16="http://schemas.microsoft.com/office/drawing/2014/main" id="{F44C1F15-F722-4264-A168-B41AEC0A4285}"/>
                </a:ext>
              </a:extLst>
            </p:cNvPr>
            <p:cNvSpPr/>
            <p:nvPr/>
          </p:nvSpPr>
          <p:spPr>
            <a:xfrm rot="16200000">
              <a:off x="2777793" y="4501510"/>
              <a:ext cx="153092" cy="2934946"/>
            </a:xfrm>
            <a:prstGeom prst="leftBrace">
              <a:avLst>
                <a:gd name="adj1" fmla="val 235763"/>
                <a:gd name="adj2" fmla="val 49134"/>
              </a:avLst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pole tekstowe 81">
                  <a:extLst>
                    <a:ext uri="{FF2B5EF4-FFF2-40B4-BE49-F238E27FC236}">
                      <a16:creationId xmlns:a16="http://schemas.microsoft.com/office/drawing/2014/main" id="{FC8C7587-C86E-48AA-9B0D-DCC4A7A11636}"/>
                    </a:ext>
                  </a:extLst>
                </p:cNvPr>
                <p:cNvSpPr txBox="1"/>
                <p:nvPr/>
              </p:nvSpPr>
              <p:spPr>
                <a:xfrm>
                  <a:off x="2331894" y="6040565"/>
                  <a:ext cx="9244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sz="1800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sSub>
                              <m:sSubPr>
                                <m:ctrlPr>
                                  <a:rPr lang="pl-PL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pole tekstowe 81">
                  <a:extLst>
                    <a:ext uri="{FF2B5EF4-FFF2-40B4-BE49-F238E27FC236}">
                      <a16:creationId xmlns:a16="http://schemas.microsoft.com/office/drawing/2014/main" id="{FC8C7587-C86E-48AA-9B0D-DCC4A7A11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894" y="6040565"/>
                  <a:ext cx="92449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Prostokąt 57">
            <a:extLst>
              <a:ext uri="{FF2B5EF4-FFF2-40B4-BE49-F238E27FC236}">
                <a16:creationId xmlns:a16="http://schemas.microsoft.com/office/drawing/2014/main" id="{6F235961-D10D-43E0-8239-73066E9A45C6}"/>
              </a:ext>
            </a:extLst>
          </p:cNvPr>
          <p:cNvSpPr/>
          <p:nvPr/>
        </p:nvSpPr>
        <p:spPr>
          <a:xfrm>
            <a:off x="5480050" y="3358902"/>
            <a:ext cx="6426199" cy="3054571"/>
          </a:xfrm>
          <a:prstGeom prst="rect">
            <a:avLst/>
          </a:prstGeom>
          <a:solidFill>
            <a:schemeClr val="dk1">
              <a:alpha val="89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A764B301-9F9F-446F-9D7F-565D4056D4E5}"/>
                  </a:ext>
                </a:extLst>
              </p:cNvPr>
              <p:cNvSpPr txBox="1"/>
              <p:nvPr/>
            </p:nvSpPr>
            <p:spPr>
              <a:xfrm>
                <a:off x="7541136" y="3421887"/>
                <a:ext cx="11583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l-PL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sSub>
                            <m:sSubPr>
                              <m:ctrlPr>
                                <a:rPr lang="pl-P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A764B301-9F9F-446F-9D7F-565D4056D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136" y="3421887"/>
                <a:ext cx="1158363" cy="461665"/>
              </a:xfrm>
              <a:prstGeom prst="rect">
                <a:avLst/>
              </a:prstGeom>
              <a:blipFill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pole tekstowe 86">
                <a:extLst>
                  <a:ext uri="{FF2B5EF4-FFF2-40B4-BE49-F238E27FC236}">
                    <a16:creationId xmlns:a16="http://schemas.microsoft.com/office/drawing/2014/main" id="{A5FD51C7-2CE1-4831-ACE5-3F09E4AFBCD8}"/>
                  </a:ext>
                </a:extLst>
              </p:cNvPr>
              <p:cNvSpPr txBox="1"/>
              <p:nvPr/>
            </p:nvSpPr>
            <p:spPr>
              <a:xfrm>
                <a:off x="6578027" y="3409043"/>
                <a:ext cx="1158363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l-PL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⊗2</m:t>
                          </m:r>
                        </m:sup>
                      </m:sSup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pole tekstowe 86">
                <a:extLst>
                  <a:ext uri="{FF2B5EF4-FFF2-40B4-BE49-F238E27FC236}">
                    <a16:creationId xmlns:a16="http://schemas.microsoft.com/office/drawing/2014/main" id="{A5FD51C7-2CE1-4831-ACE5-3F09E4AF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27" y="3409043"/>
                <a:ext cx="1158363" cy="4932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" name="Tabela 88">
                <a:extLst>
                  <a:ext uri="{FF2B5EF4-FFF2-40B4-BE49-F238E27FC236}">
                    <a16:creationId xmlns:a16="http://schemas.microsoft.com/office/drawing/2014/main" id="{0EE19681-232B-47F7-B981-0B961D24A5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79498"/>
                  </p:ext>
                </p:extLst>
              </p:nvPr>
            </p:nvGraphicFramePr>
            <p:xfrm>
              <a:off x="5556344" y="3971327"/>
              <a:ext cx="3750143" cy="2293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5305">
                      <a:extLst>
                        <a:ext uri="{9D8B030D-6E8A-4147-A177-3AD203B41FA5}">
                          <a16:colId xmlns:a16="http://schemas.microsoft.com/office/drawing/2014/main" val="3791482916"/>
                        </a:ext>
                      </a:extLst>
                    </a:gridCol>
                    <a:gridCol w="834838">
                      <a:extLst>
                        <a:ext uri="{9D8B030D-6E8A-4147-A177-3AD203B41FA5}">
                          <a16:colId xmlns:a16="http://schemas.microsoft.com/office/drawing/2014/main" val="25410879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err="1"/>
                            <a:t>state</a:t>
                          </a:r>
                          <a:endParaRPr lang="en-US" sz="1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err="1"/>
                            <a:t>basis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8050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  <m:r>
                                  <a:rPr lang="pl-P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324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l-P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|01⟩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0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pl-PL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|1</m:t>
                                </m:r>
                                <m:r>
                                  <a:rPr lang="pl-P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9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l-P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l-P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|11⟩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493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" name="Tabela 88">
                <a:extLst>
                  <a:ext uri="{FF2B5EF4-FFF2-40B4-BE49-F238E27FC236}">
                    <a16:creationId xmlns:a16="http://schemas.microsoft.com/office/drawing/2014/main" id="{0EE19681-232B-47F7-B981-0B961D24A5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79498"/>
                  </p:ext>
                </p:extLst>
              </p:nvPr>
            </p:nvGraphicFramePr>
            <p:xfrm>
              <a:off x="5556344" y="3971327"/>
              <a:ext cx="3750143" cy="22937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5305">
                      <a:extLst>
                        <a:ext uri="{9D8B030D-6E8A-4147-A177-3AD203B41FA5}">
                          <a16:colId xmlns:a16="http://schemas.microsoft.com/office/drawing/2014/main" val="3791482916"/>
                        </a:ext>
                      </a:extLst>
                    </a:gridCol>
                    <a:gridCol w="834838">
                      <a:extLst>
                        <a:ext uri="{9D8B030D-6E8A-4147-A177-3AD203B41FA5}">
                          <a16:colId xmlns:a16="http://schemas.microsoft.com/office/drawing/2014/main" val="25410879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err="1"/>
                            <a:t>state</a:t>
                          </a:r>
                          <a:endParaRPr lang="en-US" sz="1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err="1"/>
                            <a:t>basis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80500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t="-88000" r="-2901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349635" t="-88000" r="-1460" b="-3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324913"/>
                      </a:ext>
                    </a:extLst>
                  </a:tr>
                  <a:tr h="504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t="-169880" r="-29019" b="-1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349635" t="-169880" r="-1460" b="-197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026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t="-298667" r="-29019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349635" t="-298667" r="-1460" b="-1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9659"/>
                      </a:ext>
                    </a:extLst>
                  </a:tr>
                  <a:tr h="504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t="-360241" r="-29019" b="-7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l="-349635" t="-360241" r="-1460" b="-7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493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6" name="Grupa 105">
            <a:extLst>
              <a:ext uri="{FF2B5EF4-FFF2-40B4-BE49-F238E27FC236}">
                <a16:creationId xmlns:a16="http://schemas.microsoft.com/office/drawing/2014/main" id="{ADF86852-B342-4483-8D38-4F730EA4E83D}"/>
              </a:ext>
            </a:extLst>
          </p:cNvPr>
          <p:cNvGrpSpPr/>
          <p:nvPr/>
        </p:nvGrpSpPr>
        <p:grpSpPr>
          <a:xfrm>
            <a:off x="9242581" y="3418935"/>
            <a:ext cx="2267528" cy="2938179"/>
            <a:chOff x="9242581" y="3418935"/>
            <a:chExt cx="2267528" cy="2938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C9236EE7-0B06-499F-A440-3CFC7D644C2A}"/>
                    </a:ext>
                  </a:extLst>
                </p:cNvPr>
                <p:cNvSpPr txBox="1"/>
                <p:nvPr/>
              </p:nvSpPr>
              <p:spPr>
                <a:xfrm>
                  <a:off x="10756075" y="3761057"/>
                  <a:ext cx="57962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C9236EE7-0B06-499F-A440-3CFC7D644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6075" y="3761057"/>
                  <a:ext cx="579622" cy="523220"/>
                </a:xfrm>
                <a:prstGeom prst="rect">
                  <a:avLst/>
                </a:prstGeom>
                <a:blipFill>
                  <a:blip r:embed="rId22"/>
                  <a:stretch>
                    <a:fillRect r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369BB411-EBDC-4195-85F5-19D2D1E29346}"/>
                </a:ext>
              </a:extLst>
            </p:cNvPr>
            <p:cNvSpPr/>
            <p:nvPr/>
          </p:nvSpPr>
          <p:spPr>
            <a:xfrm>
              <a:off x="10930487" y="4337680"/>
              <a:ext cx="579622" cy="192739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pole tekstowe 94">
                  <a:extLst>
                    <a:ext uri="{FF2B5EF4-FFF2-40B4-BE49-F238E27FC236}">
                      <a16:creationId xmlns:a16="http://schemas.microsoft.com/office/drawing/2014/main" id="{CE652251-97D4-46FE-8603-EC78BF1CF74B}"/>
                    </a:ext>
                  </a:extLst>
                </p:cNvPr>
                <p:cNvSpPr txBox="1"/>
                <p:nvPr/>
              </p:nvSpPr>
              <p:spPr>
                <a:xfrm>
                  <a:off x="11030703" y="4270249"/>
                  <a:ext cx="29025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5" name="pole tekstowe 94">
                  <a:extLst>
                    <a:ext uri="{FF2B5EF4-FFF2-40B4-BE49-F238E27FC236}">
                      <a16:creationId xmlns:a16="http://schemas.microsoft.com/office/drawing/2014/main" id="{CE652251-97D4-46FE-8603-EC78BF1CF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0703" y="4270249"/>
                  <a:ext cx="290258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pole tekstowe 95">
              <a:extLst>
                <a:ext uri="{FF2B5EF4-FFF2-40B4-BE49-F238E27FC236}">
                  <a16:creationId xmlns:a16="http://schemas.microsoft.com/office/drawing/2014/main" id="{0B82A0D2-7E10-4719-B2A0-6260E6178AB1}"/>
                </a:ext>
              </a:extLst>
            </p:cNvPr>
            <p:cNvSpPr txBox="1"/>
            <p:nvPr/>
          </p:nvSpPr>
          <p:spPr>
            <a:xfrm>
              <a:off x="11045439" y="5778955"/>
              <a:ext cx="29025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/>
                <a:t>½ </a:t>
              </a:r>
              <a:endParaRPr lang="en-US" sz="2800" dirty="0"/>
            </a:p>
          </p:txBody>
        </p:sp>
        <p:cxnSp>
          <p:nvCxnSpPr>
            <p:cNvPr id="99" name="Łącznik prosty 98">
              <a:extLst>
                <a:ext uri="{FF2B5EF4-FFF2-40B4-BE49-F238E27FC236}">
                  <a16:creationId xmlns:a16="http://schemas.microsoft.com/office/drawing/2014/main" id="{6375D764-2582-4306-96B1-18263AFE6DF2}"/>
                </a:ext>
              </a:extLst>
            </p:cNvPr>
            <p:cNvCxnSpPr>
              <a:cxnSpLocks/>
              <a:stCxn id="97" idx="3"/>
            </p:cNvCxnSpPr>
            <p:nvPr/>
          </p:nvCxnSpPr>
          <p:spPr>
            <a:xfrm flipH="1">
              <a:off x="9431840" y="5301378"/>
              <a:ext cx="2078269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02DCF76F-EC72-42C8-9564-495B10A3219B}"/>
                </a:ext>
              </a:extLst>
            </p:cNvPr>
            <p:cNvSpPr txBox="1"/>
            <p:nvPr/>
          </p:nvSpPr>
          <p:spPr>
            <a:xfrm>
              <a:off x="9256221" y="4981907"/>
              <a:ext cx="16742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800" dirty="0"/>
                <a:t>Most </a:t>
              </a:r>
              <a:r>
                <a:rPr lang="pl-PL" sz="1800" dirty="0" err="1"/>
                <a:t>unsimilar</a:t>
              </a:r>
              <a:endParaRPr lang="en-US" sz="1800" dirty="0"/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EDF250C2-3ED6-4F40-9CA0-E3096E6F3AA5}"/>
                </a:ext>
              </a:extLst>
            </p:cNvPr>
            <p:cNvSpPr txBox="1"/>
            <p:nvPr/>
          </p:nvSpPr>
          <p:spPr>
            <a:xfrm>
              <a:off x="9313944" y="5987782"/>
              <a:ext cx="16165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dirty="0" err="1"/>
                <a:t>opposite</a:t>
              </a:r>
              <a:endParaRPr lang="en-US" sz="1800" dirty="0"/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E7B41BDC-E886-4A58-A084-0973C03B985E}"/>
                </a:ext>
              </a:extLst>
            </p:cNvPr>
            <p:cNvSpPr txBox="1"/>
            <p:nvPr/>
          </p:nvSpPr>
          <p:spPr>
            <a:xfrm>
              <a:off x="9242581" y="4250721"/>
              <a:ext cx="16879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dirty="0"/>
                <a:t>The same</a:t>
              </a:r>
              <a:endParaRPr lang="en-US" sz="1800" dirty="0"/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0589EE61-5E25-49D3-A7C8-4C991AC50F80}"/>
                </a:ext>
              </a:extLst>
            </p:cNvPr>
            <p:cNvSpPr txBox="1"/>
            <p:nvPr/>
          </p:nvSpPr>
          <p:spPr>
            <a:xfrm>
              <a:off x="9343989" y="3418935"/>
              <a:ext cx="20782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dirty="0" err="1"/>
                <a:t>State</a:t>
              </a:r>
              <a:r>
                <a:rPr lang="pl-PL" sz="1800" dirty="0"/>
                <a:t> </a:t>
              </a:r>
              <a:r>
                <a:rPr lang="pl-PL" sz="1800" dirty="0" err="1"/>
                <a:t>similarity</a:t>
              </a:r>
              <a:r>
                <a:rPr lang="pl-PL" sz="1800" dirty="0"/>
                <a:t> </a:t>
              </a:r>
              <a:r>
                <a:rPr lang="pl-PL" sz="1800" dirty="0" err="1"/>
                <a:t>measure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4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1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4" grpId="0"/>
      <p:bldP spid="66" grpId="0"/>
      <p:bldP spid="67" grpId="0" animBg="1"/>
      <p:bldP spid="70" grpId="0"/>
      <p:bldP spid="78" grpId="0" animBg="1"/>
      <p:bldP spid="58" grpId="0" animBg="1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6166904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Superposing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again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: zaokrąglone rogi 1">
                <a:extLst>
                  <a:ext uri="{FF2B5EF4-FFF2-40B4-BE49-F238E27FC236}">
                    <a16:creationId xmlns:a16="http://schemas.microsoft.com/office/drawing/2014/main" id="{91AAA162-5921-4170-90B4-68DCF2B887C7}"/>
                  </a:ext>
                </a:extLst>
              </p:cNvPr>
              <p:cNvSpPr/>
              <p:nvPr/>
            </p:nvSpPr>
            <p:spPr>
              <a:xfrm>
                <a:off x="2457045" y="1351226"/>
                <a:ext cx="3534646" cy="837537"/>
              </a:xfrm>
              <a:prstGeom prst="roundRect">
                <a:avLst>
                  <a:gd name="adj" fmla="val 10205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l-PL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l-PL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l-PL" b="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l-P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l-PL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pl-P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l-PL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Prostokąt: zaokrąglone rogi 1">
                <a:extLst>
                  <a:ext uri="{FF2B5EF4-FFF2-40B4-BE49-F238E27FC236}">
                    <a16:creationId xmlns:a16="http://schemas.microsoft.com/office/drawing/2014/main" id="{91AAA162-5921-4170-90B4-68DCF2B88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045" y="1351226"/>
                <a:ext cx="3534646" cy="837537"/>
              </a:xfrm>
              <a:prstGeom prst="roundRect">
                <a:avLst>
                  <a:gd name="adj" fmla="val 10205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a 24">
            <a:extLst>
              <a:ext uri="{FF2B5EF4-FFF2-40B4-BE49-F238E27FC236}">
                <a16:creationId xmlns:a16="http://schemas.microsoft.com/office/drawing/2014/main" id="{BF5476FD-677B-4825-B811-26CEB172029B}"/>
              </a:ext>
            </a:extLst>
          </p:cNvPr>
          <p:cNvGrpSpPr/>
          <p:nvPr/>
        </p:nvGrpSpPr>
        <p:grpSpPr>
          <a:xfrm>
            <a:off x="9377795" y="1260850"/>
            <a:ext cx="2121472" cy="917945"/>
            <a:chOff x="3267941" y="2815313"/>
            <a:chExt cx="2121472" cy="917945"/>
          </a:xfrm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id="{A572A4BE-2270-4A06-AFBA-675F9CC69360}"/>
                </a:ext>
              </a:extLst>
            </p:cNvPr>
            <p:cNvSpPr/>
            <p:nvPr/>
          </p:nvSpPr>
          <p:spPr>
            <a:xfrm>
              <a:off x="3267941" y="2895721"/>
              <a:ext cx="2121472" cy="837537"/>
            </a:xfrm>
            <a:prstGeom prst="roundRect">
              <a:avLst>
                <a:gd name="adj" fmla="val 10205"/>
              </a:avLst>
            </a:prstGeom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E793FF0B-BE38-485C-8235-FB34449B87C9}"/>
                </a:ext>
              </a:extLst>
            </p:cNvPr>
            <p:cNvGrpSpPr/>
            <p:nvPr/>
          </p:nvGrpSpPr>
          <p:grpSpPr>
            <a:xfrm>
              <a:off x="3289995" y="2815313"/>
              <a:ext cx="2001791" cy="808582"/>
              <a:chOff x="7471963" y="1737106"/>
              <a:chExt cx="2001791" cy="808582"/>
            </a:xfrm>
          </p:grpSpPr>
          <p:grpSp>
            <p:nvGrpSpPr>
              <p:cNvPr id="22" name="Grupa 21">
                <a:extLst>
                  <a:ext uri="{FF2B5EF4-FFF2-40B4-BE49-F238E27FC236}">
                    <a16:creationId xmlns:a16="http://schemas.microsoft.com/office/drawing/2014/main" id="{2E5ECBC2-BE17-4F6A-B6BC-175416DC8095}"/>
                  </a:ext>
                </a:extLst>
              </p:cNvPr>
              <p:cNvGrpSpPr/>
              <p:nvPr/>
            </p:nvGrpSpPr>
            <p:grpSpPr>
              <a:xfrm rot="16200000">
                <a:off x="8205943" y="1288488"/>
                <a:ext cx="523220" cy="1991179"/>
                <a:chOff x="8237116" y="1286214"/>
                <a:chExt cx="523220" cy="1991179"/>
              </a:xfrm>
            </p:grpSpPr>
            <p:sp>
              <p:nvSpPr>
                <p:cNvPr id="17" name="Prostokąt 16">
                  <a:extLst>
                    <a:ext uri="{FF2B5EF4-FFF2-40B4-BE49-F238E27FC236}">
                      <a16:creationId xmlns:a16="http://schemas.microsoft.com/office/drawing/2014/main" id="{95805993-56A5-4078-B9AA-524A9D921FB9}"/>
                    </a:ext>
                  </a:extLst>
                </p:cNvPr>
                <p:cNvSpPr/>
                <p:nvPr/>
              </p:nvSpPr>
              <p:spPr>
                <a:xfrm>
                  <a:off x="8291120" y="1349998"/>
                  <a:ext cx="385247" cy="1927395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pole tekstowe 17">
                      <a:extLst>
                        <a:ext uri="{FF2B5EF4-FFF2-40B4-BE49-F238E27FC236}">
                          <a16:creationId xmlns:a16="http://schemas.microsoft.com/office/drawing/2014/main" id="{6C874298-4A74-4DB6-9EA4-1E4061B4A2A4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8353597" y="1169733"/>
                      <a:ext cx="2902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pole tekstowe 17">
                      <a:extLst>
                        <a:ext uri="{FF2B5EF4-FFF2-40B4-BE49-F238E27FC236}">
                          <a16:creationId xmlns:a16="http://schemas.microsoft.com/office/drawing/2014/main" id="{6C874298-4A74-4DB6-9EA4-1E4061B4A2A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8353597" y="1169733"/>
                      <a:ext cx="290258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" name="pole tekstowe 18">
                  <a:extLst>
                    <a:ext uri="{FF2B5EF4-FFF2-40B4-BE49-F238E27FC236}">
                      <a16:creationId xmlns:a16="http://schemas.microsoft.com/office/drawing/2014/main" id="{990DFD9E-1023-49DB-926A-3398A977F44E}"/>
                    </a:ext>
                  </a:extLst>
                </p:cNvPr>
                <p:cNvSpPr txBox="1"/>
                <p:nvPr/>
              </p:nvSpPr>
              <p:spPr>
                <a:xfrm rot="5400000">
                  <a:off x="8353597" y="2789306"/>
                  <a:ext cx="29025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l-PL" sz="2800" dirty="0"/>
                    <a:t>½ </a:t>
                  </a:r>
                  <a:endParaRPr lang="en-US" sz="28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pole tekstowe 15">
                    <a:extLst>
                      <a:ext uri="{FF2B5EF4-FFF2-40B4-BE49-F238E27FC236}">
                        <a16:creationId xmlns:a16="http://schemas.microsoft.com/office/drawing/2014/main" id="{B727249A-CFC6-4D94-B6E6-CD5A3C4DFF95}"/>
                      </a:ext>
                    </a:extLst>
                  </p:cNvPr>
                  <p:cNvSpPr txBox="1"/>
                  <p:nvPr/>
                </p:nvSpPr>
                <p:spPr>
                  <a:xfrm>
                    <a:off x="8197645" y="1998965"/>
                    <a:ext cx="792971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|0⟩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pole tekstowe 15">
                    <a:extLst>
                      <a:ext uri="{FF2B5EF4-FFF2-40B4-BE49-F238E27FC236}">
                        <a16:creationId xmlns:a16="http://schemas.microsoft.com/office/drawing/2014/main" id="{B727249A-CFC6-4D94-B6E6-CD5A3C4DF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645" y="1998965"/>
                    <a:ext cx="792971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3EE90824-075A-4524-BBF5-28A4F05BB743}"/>
                  </a:ext>
                </a:extLst>
              </p:cNvPr>
              <p:cNvCxnSpPr>
                <a:cxnSpLocks/>
                <a:stCxn id="17" idx="3"/>
                <a:endCxn id="17" idx="1"/>
              </p:cNvCxnSpPr>
              <p:nvPr/>
            </p:nvCxnSpPr>
            <p:spPr>
              <a:xfrm>
                <a:off x="8499446" y="2106437"/>
                <a:ext cx="0" cy="385247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F7009399-FF6B-470A-BFDE-0E56AF8EE7FB}"/>
                  </a:ext>
                </a:extLst>
              </p:cNvPr>
              <p:cNvSpPr txBox="1"/>
              <p:nvPr/>
            </p:nvSpPr>
            <p:spPr>
              <a:xfrm>
                <a:off x="7564064" y="1737106"/>
                <a:ext cx="1909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/>
                  <a:t>similarity</a:t>
                </a:r>
                <a:r>
                  <a:rPr lang="pl-PL" dirty="0"/>
                  <a:t> </a:t>
                </a:r>
                <a:r>
                  <a:rPr lang="pl-PL" dirty="0" err="1"/>
                  <a:t>measure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E6408ABE-9D8E-4E6B-B8A1-656206369C69}"/>
                  </a:ext>
                </a:extLst>
              </p:cNvPr>
              <p:cNvSpPr/>
              <p:nvPr/>
            </p:nvSpPr>
            <p:spPr>
              <a:xfrm>
                <a:off x="637304" y="1347032"/>
                <a:ext cx="1622226" cy="837537"/>
              </a:xfrm>
              <a:prstGeom prst="roundRect">
                <a:avLst>
                  <a:gd name="adj" fmla="val 10205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pl-PL" dirty="0"/>
                  <a:t>i</a:t>
                </a:r>
                <a:r>
                  <a:rPr lang="pl-PL" dirty="0" err="1"/>
                  <a:t>nitial</a:t>
                </a:r>
                <a:r>
                  <a:rPr lang="pl-PL" dirty="0"/>
                  <a:t> </a:t>
                </a:r>
                <a:r>
                  <a:rPr lang="pl-PL" dirty="0" err="1"/>
                  <a:t>state</a:t>
                </a:r>
                <a:r>
                  <a:rPr lang="pl-PL" dirty="0"/>
                  <a:t>:</a:t>
                </a:r>
                <a:br>
                  <a:rPr lang="pl-PL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l-PL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acc>
                        <m:accPr>
                          <m:chr m:val="̂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pl-PL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𝑁𝑅</m:t>
                      </m:r>
                      <m:sSub>
                        <m:sSubPr>
                          <m:ctrlPr>
                            <a:rPr lang="pl-PL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E6408ABE-9D8E-4E6B-B8A1-656206369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4" y="1347032"/>
                <a:ext cx="1622226" cy="837537"/>
              </a:xfrm>
              <a:prstGeom prst="roundRect">
                <a:avLst>
                  <a:gd name="adj" fmla="val 10205"/>
                </a:avLst>
              </a:prstGeom>
              <a:blipFill>
                <a:blip r:embed="rId5"/>
                <a:stretch>
                  <a:fillRect l="-148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a 28">
            <a:extLst>
              <a:ext uri="{FF2B5EF4-FFF2-40B4-BE49-F238E27FC236}">
                <a16:creationId xmlns:a16="http://schemas.microsoft.com/office/drawing/2014/main" id="{A0F5AE5B-72D7-45C5-99A6-809DCEC58E85}"/>
              </a:ext>
            </a:extLst>
          </p:cNvPr>
          <p:cNvGrpSpPr/>
          <p:nvPr/>
        </p:nvGrpSpPr>
        <p:grpSpPr>
          <a:xfrm>
            <a:off x="6187766" y="1341258"/>
            <a:ext cx="2979818" cy="837537"/>
            <a:chOff x="5057775" y="3287230"/>
            <a:chExt cx="2979818" cy="837537"/>
          </a:xfrm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B6B428A4-AD14-4415-AAE9-3BDAA49D5F11}"/>
                </a:ext>
              </a:extLst>
            </p:cNvPr>
            <p:cNvSpPr/>
            <p:nvPr/>
          </p:nvSpPr>
          <p:spPr>
            <a:xfrm>
              <a:off x="5057775" y="3287230"/>
              <a:ext cx="2979818" cy="837537"/>
            </a:xfrm>
            <a:prstGeom prst="roundRect">
              <a:avLst>
                <a:gd name="adj" fmla="val 10205"/>
              </a:avLst>
            </a:prstGeom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pole tekstowe 13">
                  <a:extLst>
                    <a:ext uri="{FF2B5EF4-FFF2-40B4-BE49-F238E27FC236}">
                      <a16:creationId xmlns:a16="http://schemas.microsoft.com/office/drawing/2014/main" id="{C8CD1381-7F60-4336-BC90-7BF70A15B91B}"/>
                    </a:ext>
                  </a:extLst>
                </p:cNvPr>
                <p:cNvSpPr txBox="1"/>
                <p:nvPr/>
              </p:nvSpPr>
              <p:spPr>
                <a:xfrm>
                  <a:off x="6879230" y="3465897"/>
                  <a:ext cx="115836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sz="2400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sSub>
                              <m:sSubPr>
                                <m:ctrlP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pole tekstowe 13">
                  <a:extLst>
                    <a:ext uri="{FF2B5EF4-FFF2-40B4-BE49-F238E27FC236}">
                      <a16:creationId xmlns:a16="http://schemas.microsoft.com/office/drawing/2014/main" id="{C8CD1381-7F60-4336-BC90-7BF70A15B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9230" y="3465897"/>
                  <a:ext cx="115836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ole tekstowe 14">
                  <a:extLst>
                    <a:ext uri="{FF2B5EF4-FFF2-40B4-BE49-F238E27FC236}">
                      <a16:creationId xmlns:a16="http://schemas.microsoft.com/office/drawing/2014/main" id="{FE95D736-112E-48BD-869B-37B8AE1A4B48}"/>
                    </a:ext>
                  </a:extLst>
                </p:cNvPr>
                <p:cNvSpPr txBox="1"/>
                <p:nvPr/>
              </p:nvSpPr>
              <p:spPr>
                <a:xfrm>
                  <a:off x="5916121" y="3453053"/>
                  <a:ext cx="1158363" cy="4932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l-PL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l-PL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pole tekstowe 14">
                  <a:extLst>
                    <a:ext uri="{FF2B5EF4-FFF2-40B4-BE49-F238E27FC236}">
                      <a16:creationId xmlns:a16="http://schemas.microsoft.com/office/drawing/2014/main" id="{FE95D736-112E-48BD-869B-37B8AE1A4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121" y="3453053"/>
                  <a:ext cx="1158363" cy="4932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pole tekstowe 27">
                  <a:extLst>
                    <a:ext uri="{FF2B5EF4-FFF2-40B4-BE49-F238E27FC236}">
                      <a16:creationId xmlns:a16="http://schemas.microsoft.com/office/drawing/2014/main" id="{6EBD359F-4D10-48ED-9C8F-BA1522ECB0F8}"/>
                    </a:ext>
                  </a:extLst>
                </p:cNvPr>
                <p:cNvSpPr txBox="1"/>
                <p:nvPr/>
              </p:nvSpPr>
              <p:spPr>
                <a:xfrm>
                  <a:off x="5057775" y="3459633"/>
                  <a:ext cx="1053600" cy="45313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𝑁𝑅</m:t>
                            </m:r>
                          </m:e>
                        </m:d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⊗ 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pole tekstowe 27">
                  <a:extLst>
                    <a:ext uri="{FF2B5EF4-FFF2-40B4-BE49-F238E27FC236}">
                      <a16:creationId xmlns:a16="http://schemas.microsoft.com/office/drawing/2014/main" id="{6EBD359F-4D10-48ED-9C8F-BA1522ECB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7775" y="3459633"/>
                  <a:ext cx="1053600" cy="453137"/>
                </a:xfrm>
                <a:prstGeom prst="rect">
                  <a:avLst/>
                </a:prstGeom>
                <a:blipFill>
                  <a:blip r:embed="rId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E8117B22-33DA-4CB4-8802-9B2BF89949B0}"/>
              </a:ext>
            </a:extLst>
          </p:cNvPr>
          <p:cNvGrpSpPr/>
          <p:nvPr/>
        </p:nvGrpSpPr>
        <p:grpSpPr>
          <a:xfrm>
            <a:off x="888866" y="1961431"/>
            <a:ext cx="7487390" cy="854161"/>
            <a:chOff x="888866" y="1961431"/>
            <a:chExt cx="7487390" cy="854161"/>
          </a:xfrm>
        </p:grpSpPr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D1B605C1-D1CE-4C11-8659-8B41CFCBA70E}"/>
                </a:ext>
              </a:extLst>
            </p:cNvPr>
            <p:cNvSpPr/>
            <p:nvPr/>
          </p:nvSpPr>
          <p:spPr>
            <a:xfrm>
              <a:off x="888866" y="2016114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4D3D3607-A7A3-493E-A86B-250AD23C535B}"/>
                </a:ext>
              </a:extLst>
            </p:cNvPr>
            <p:cNvSpPr/>
            <p:nvPr/>
          </p:nvSpPr>
          <p:spPr>
            <a:xfrm>
              <a:off x="1356428" y="2015431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Łącznik prosty ze strzałką 34">
              <a:extLst>
                <a:ext uri="{FF2B5EF4-FFF2-40B4-BE49-F238E27FC236}">
                  <a16:creationId xmlns:a16="http://schemas.microsoft.com/office/drawing/2014/main" id="{3C6AE827-E0E3-43A5-8896-698BC88A602C}"/>
                </a:ext>
              </a:extLst>
            </p:cNvPr>
            <p:cNvCxnSpPr>
              <a:cxnSpLocks/>
              <a:stCxn id="32" idx="4"/>
              <a:endCxn id="33" idx="4"/>
            </p:cNvCxnSpPr>
            <p:nvPr/>
          </p:nvCxnSpPr>
          <p:spPr>
            <a:xfrm rot="5400000" flipH="1" flipV="1">
              <a:off x="1176305" y="1889992"/>
              <a:ext cx="683" cy="467562"/>
            </a:xfrm>
            <a:prstGeom prst="bentConnector3">
              <a:avLst>
                <a:gd name="adj1" fmla="val -48345827"/>
              </a:avLst>
            </a:prstGeom>
            <a:ln w="12700">
              <a:gradFill>
                <a:gsLst>
                  <a:gs pos="75000">
                    <a:srgbClr val="AAA79C"/>
                  </a:gs>
                  <a:gs pos="25000">
                    <a:srgbClr val="EDBB21"/>
                  </a:gs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0"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D5710A3F-1B16-4443-8DE6-D46CD1239963}"/>
                </a:ext>
              </a:extLst>
            </p:cNvPr>
            <p:cNvSpPr/>
            <p:nvPr/>
          </p:nvSpPr>
          <p:spPr>
            <a:xfrm>
              <a:off x="1122646" y="2399046"/>
              <a:ext cx="108000" cy="108000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25000">
                  <a:schemeClr val="accent4"/>
                </a:gs>
                <a:gs pos="50000">
                  <a:srgbClr val="FF0000"/>
                </a:gs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94FED38D-0BDC-4DB1-BC2B-10FCF4318B2E}"/>
                </a:ext>
              </a:extLst>
            </p:cNvPr>
            <p:cNvSpPr/>
            <p:nvPr/>
          </p:nvSpPr>
          <p:spPr>
            <a:xfrm>
              <a:off x="8268256" y="1961431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A11163FB-B566-4574-96A1-BE846FBCD6CD}"/>
                </a:ext>
              </a:extLst>
            </p:cNvPr>
            <p:cNvSpPr/>
            <p:nvPr/>
          </p:nvSpPr>
          <p:spPr>
            <a:xfrm>
              <a:off x="6456263" y="1961431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Łącznik prosty ze strzałką 34">
              <a:extLst>
                <a:ext uri="{FF2B5EF4-FFF2-40B4-BE49-F238E27FC236}">
                  <a16:creationId xmlns:a16="http://schemas.microsoft.com/office/drawing/2014/main" id="{586B5A64-36AD-49B7-812D-EBA2AF86545A}"/>
                </a:ext>
              </a:extLst>
            </p:cNvPr>
            <p:cNvCxnSpPr>
              <a:cxnSpLocks/>
              <a:stCxn id="49" idx="4"/>
              <a:endCxn id="50" idx="4"/>
            </p:cNvCxnSpPr>
            <p:nvPr/>
          </p:nvCxnSpPr>
          <p:spPr>
            <a:xfrm rot="5400000">
              <a:off x="7416260" y="1163435"/>
              <a:ext cx="12700" cy="1811993"/>
            </a:xfrm>
            <a:prstGeom prst="bentConnector3">
              <a:avLst>
                <a:gd name="adj1" fmla="val 3049984"/>
              </a:avLst>
            </a:prstGeom>
            <a:ln w="12700">
              <a:gradFill>
                <a:gsLst>
                  <a:gs pos="75000">
                    <a:srgbClr val="AAA79C"/>
                  </a:gs>
                  <a:gs pos="25000">
                    <a:schemeClr val="accent6"/>
                  </a:gs>
                  <a:gs pos="0">
                    <a:schemeClr val="accent6"/>
                  </a:gs>
                  <a:gs pos="100000">
                    <a:schemeClr val="accent3"/>
                  </a:gs>
                </a:gsLst>
                <a:lin ang="5400000" scaled="0"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EE075A2B-5897-4585-AF10-87A3E2895720}"/>
                </a:ext>
              </a:extLst>
            </p:cNvPr>
            <p:cNvSpPr txBox="1"/>
            <p:nvPr/>
          </p:nvSpPr>
          <p:spPr>
            <a:xfrm>
              <a:off x="6901473" y="2132738"/>
              <a:ext cx="1042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>
                  <a:solidFill>
                    <a:schemeClr val="tx1">
                      <a:lumMod val="50000"/>
                    </a:schemeClr>
                  </a:solidFill>
                </a:rPr>
                <a:t>depends</a:t>
              </a: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 on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5" name="Owal 64">
              <a:extLst>
                <a:ext uri="{FF2B5EF4-FFF2-40B4-BE49-F238E27FC236}">
                  <a16:creationId xmlns:a16="http://schemas.microsoft.com/office/drawing/2014/main" id="{0FD5FC4A-69C6-4586-89B8-684907DBBDE0}"/>
                </a:ext>
              </a:extLst>
            </p:cNvPr>
            <p:cNvSpPr/>
            <p:nvPr/>
          </p:nvSpPr>
          <p:spPr>
            <a:xfrm>
              <a:off x="7368609" y="2399046"/>
              <a:ext cx="108000" cy="108000"/>
            </a:xfrm>
            <a:prstGeom prst="ellipse">
              <a:avLst/>
            </a:prstGeom>
            <a:gradFill>
              <a:gsLst>
                <a:gs pos="75000">
                  <a:schemeClr val="accent3"/>
                </a:gs>
                <a:gs pos="25000">
                  <a:schemeClr val="accent6"/>
                </a:gs>
                <a:gs pos="0">
                  <a:schemeClr val="accent6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Łącznik prosty ze strzałką 34">
              <a:extLst>
                <a:ext uri="{FF2B5EF4-FFF2-40B4-BE49-F238E27FC236}">
                  <a16:creationId xmlns:a16="http://schemas.microsoft.com/office/drawing/2014/main" id="{2C9D4A42-2EE1-4BEE-9270-669DC1880A65}"/>
                </a:ext>
              </a:extLst>
            </p:cNvPr>
            <p:cNvCxnSpPr>
              <a:cxnSpLocks/>
              <a:stCxn id="65" idx="4"/>
              <a:endCxn id="38" idx="4"/>
            </p:cNvCxnSpPr>
            <p:nvPr/>
          </p:nvCxnSpPr>
          <p:spPr>
            <a:xfrm rot="5400000">
              <a:off x="4299628" y="-615935"/>
              <a:ext cx="12700" cy="6245963"/>
            </a:xfrm>
            <a:prstGeom prst="bentConnector3">
              <a:avLst>
                <a:gd name="adj1" fmla="val 1972921"/>
              </a:avLst>
            </a:prstGeom>
            <a:ln w="12700">
              <a:gradFill>
                <a:gsLst>
                  <a:gs pos="75000">
                    <a:srgbClr val="AAA79C"/>
                  </a:gs>
                  <a:gs pos="25000">
                    <a:schemeClr val="accent6"/>
                  </a:gs>
                  <a:gs pos="0">
                    <a:schemeClr val="accent6"/>
                  </a:gs>
                  <a:gs pos="100000">
                    <a:schemeClr val="accent3"/>
                  </a:gs>
                </a:gsLst>
                <a:lin ang="5400000" scaled="0"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DEC9AD32-B9A5-4B97-A04B-DB586BFEE392}"/>
                </a:ext>
              </a:extLst>
            </p:cNvPr>
            <p:cNvSpPr txBox="1"/>
            <p:nvPr/>
          </p:nvSpPr>
          <p:spPr>
            <a:xfrm>
              <a:off x="3730138" y="2440515"/>
              <a:ext cx="1013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>
                  <a:solidFill>
                    <a:schemeClr val="tx1">
                      <a:lumMod val="50000"/>
                    </a:schemeClr>
                  </a:solidFill>
                </a:rPr>
                <a:t>because</a:t>
              </a: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 of 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" name="Owal 70">
              <a:extLst>
                <a:ext uri="{FF2B5EF4-FFF2-40B4-BE49-F238E27FC236}">
                  <a16:creationId xmlns:a16="http://schemas.microsoft.com/office/drawing/2014/main" id="{FA0B75F4-79D8-4C1B-B97A-F3116BDF5FFA}"/>
                </a:ext>
              </a:extLst>
            </p:cNvPr>
            <p:cNvSpPr/>
            <p:nvPr/>
          </p:nvSpPr>
          <p:spPr>
            <a:xfrm>
              <a:off x="4104273" y="2707592"/>
              <a:ext cx="108000" cy="108000"/>
            </a:xfrm>
            <a:prstGeom prst="ellipse">
              <a:avLst/>
            </a:prstGeom>
            <a:gradFill>
              <a:gsLst>
                <a:gs pos="75000">
                  <a:schemeClr val="accent3"/>
                </a:gs>
                <a:gs pos="25000">
                  <a:schemeClr val="accent6"/>
                </a:gs>
                <a:gs pos="0">
                  <a:schemeClr val="accent6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upa 79">
            <a:extLst>
              <a:ext uri="{FF2B5EF4-FFF2-40B4-BE49-F238E27FC236}">
                <a16:creationId xmlns:a16="http://schemas.microsoft.com/office/drawing/2014/main" id="{CD60ABEA-876C-4496-B65F-4BE2462854C6}"/>
              </a:ext>
            </a:extLst>
          </p:cNvPr>
          <p:cNvGrpSpPr/>
          <p:nvPr/>
        </p:nvGrpSpPr>
        <p:grpSpPr>
          <a:xfrm>
            <a:off x="5203860" y="1198516"/>
            <a:ext cx="3759187" cy="674120"/>
            <a:chOff x="5943600" y="1177947"/>
            <a:chExt cx="3759187" cy="674120"/>
          </a:xfrm>
        </p:grpSpPr>
        <p:sp>
          <p:nvSpPr>
            <p:cNvPr id="73" name="Prostokąt: zaokrąglone rogi 72">
              <a:extLst>
                <a:ext uri="{FF2B5EF4-FFF2-40B4-BE49-F238E27FC236}">
                  <a16:creationId xmlns:a16="http://schemas.microsoft.com/office/drawing/2014/main" id="{FE49FE61-5B78-4F1D-95A7-89E70C75B1EC}"/>
                </a:ext>
              </a:extLst>
            </p:cNvPr>
            <p:cNvSpPr/>
            <p:nvPr/>
          </p:nvSpPr>
          <p:spPr>
            <a:xfrm>
              <a:off x="5943600" y="1177947"/>
              <a:ext cx="3759187" cy="674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pole tekstowe 73">
                  <a:extLst>
                    <a:ext uri="{FF2B5EF4-FFF2-40B4-BE49-F238E27FC236}">
                      <a16:creationId xmlns:a16="http://schemas.microsoft.com/office/drawing/2014/main" id="{CBED8032-3D11-433F-B065-329DF97158E8}"/>
                    </a:ext>
                  </a:extLst>
                </p:cNvPr>
                <p:cNvSpPr txBox="1"/>
                <p:nvPr/>
              </p:nvSpPr>
              <p:spPr>
                <a:xfrm>
                  <a:off x="7847613" y="1288017"/>
                  <a:ext cx="171262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sz="2400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r>
                              <a:rPr lang="pl-PL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pl-PL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NR</m:t>
                            </m:r>
                            <m:r>
                              <a:rPr lang="pl-PL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pole tekstowe 73">
                  <a:extLst>
                    <a:ext uri="{FF2B5EF4-FFF2-40B4-BE49-F238E27FC236}">
                      <a16:creationId xmlns:a16="http://schemas.microsoft.com/office/drawing/2014/main" id="{CBED8032-3D11-433F-B065-329DF9715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613" y="1288017"/>
                  <a:ext cx="171262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pole tekstowe 74">
                  <a:extLst>
                    <a:ext uri="{FF2B5EF4-FFF2-40B4-BE49-F238E27FC236}">
                      <a16:creationId xmlns:a16="http://schemas.microsoft.com/office/drawing/2014/main" id="{85AA9EF5-5857-4DB6-B8B2-2D8ACA68D2B0}"/>
                    </a:ext>
                  </a:extLst>
                </p:cNvPr>
                <p:cNvSpPr txBox="1"/>
                <p:nvPr/>
              </p:nvSpPr>
              <p:spPr>
                <a:xfrm>
                  <a:off x="6884504" y="1275173"/>
                  <a:ext cx="1158363" cy="4932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l-P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l-P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pole tekstowe 74">
                  <a:extLst>
                    <a:ext uri="{FF2B5EF4-FFF2-40B4-BE49-F238E27FC236}">
                      <a16:creationId xmlns:a16="http://schemas.microsoft.com/office/drawing/2014/main" id="{85AA9EF5-5857-4DB6-B8B2-2D8ACA68D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504" y="1275173"/>
                  <a:ext cx="1158363" cy="4932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pole tekstowe 78">
                  <a:extLst>
                    <a:ext uri="{FF2B5EF4-FFF2-40B4-BE49-F238E27FC236}">
                      <a16:creationId xmlns:a16="http://schemas.microsoft.com/office/drawing/2014/main" id="{7C4A9B0D-8F11-456E-AEE6-5CA0667DD94F}"/>
                    </a:ext>
                  </a:extLst>
                </p:cNvPr>
                <p:cNvSpPr txBox="1"/>
                <p:nvPr/>
              </p:nvSpPr>
              <p:spPr>
                <a:xfrm>
                  <a:off x="6069515" y="1268822"/>
                  <a:ext cx="1053600" cy="45313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𝑁𝑅</m:t>
                            </m:r>
                          </m:e>
                        </m:d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⊗ 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pole tekstowe 78">
                  <a:extLst>
                    <a:ext uri="{FF2B5EF4-FFF2-40B4-BE49-F238E27FC236}">
                      <a16:creationId xmlns:a16="http://schemas.microsoft.com/office/drawing/2014/main" id="{7C4A9B0D-8F11-456E-AEE6-5CA0667DD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9515" y="1268822"/>
                  <a:ext cx="1053600" cy="453137"/>
                </a:xfrm>
                <a:prstGeom prst="rect">
                  <a:avLst/>
                </a:prstGeom>
                <a:blipFill>
                  <a:blip r:embed="rId11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Prostokąt: zaokrąglone rogi 80">
            <a:extLst>
              <a:ext uri="{FF2B5EF4-FFF2-40B4-BE49-F238E27FC236}">
                <a16:creationId xmlns:a16="http://schemas.microsoft.com/office/drawing/2014/main" id="{32DDC151-7BEF-4E1F-9D4D-65D0B3D2DC64}"/>
              </a:ext>
            </a:extLst>
          </p:cNvPr>
          <p:cNvSpPr/>
          <p:nvPr/>
        </p:nvSpPr>
        <p:spPr>
          <a:xfrm>
            <a:off x="5360549" y="1082045"/>
            <a:ext cx="2418201" cy="2418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(</a:t>
            </a:r>
            <a:r>
              <a:rPr lang="pl-PL" sz="1600" dirty="0" err="1"/>
              <a:t>cluster</a:t>
            </a:r>
            <a:r>
              <a:rPr lang="pl-PL" sz="1600" dirty="0"/>
              <a:t>) </a:t>
            </a:r>
            <a:r>
              <a:rPr lang="pl-PL" sz="1600" dirty="0" err="1"/>
              <a:t>entanglement</a:t>
            </a:r>
            <a:endParaRPr lang="en-US" sz="1600" dirty="0"/>
          </a:p>
        </p:txBody>
      </p:sp>
      <p:grpSp>
        <p:nvGrpSpPr>
          <p:cNvPr id="84" name="Grupa 83">
            <a:extLst>
              <a:ext uri="{FF2B5EF4-FFF2-40B4-BE49-F238E27FC236}">
                <a16:creationId xmlns:a16="http://schemas.microsoft.com/office/drawing/2014/main" id="{51AEE710-583E-4459-AAD5-5D62346B952C}"/>
              </a:ext>
            </a:extLst>
          </p:cNvPr>
          <p:cNvGrpSpPr/>
          <p:nvPr/>
        </p:nvGrpSpPr>
        <p:grpSpPr>
          <a:xfrm>
            <a:off x="5539742" y="1755560"/>
            <a:ext cx="3759187" cy="691093"/>
            <a:chOff x="5943600" y="1160974"/>
            <a:chExt cx="3759187" cy="691093"/>
          </a:xfrm>
        </p:grpSpPr>
        <p:sp>
          <p:nvSpPr>
            <p:cNvPr id="85" name="Prostokąt: zaokrąglone rogi 84">
              <a:extLst>
                <a:ext uri="{FF2B5EF4-FFF2-40B4-BE49-F238E27FC236}">
                  <a16:creationId xmlns:a16="http://schemas.microsoft.com/office/drawing/2014/main" id="{DC444197-A649-4684-83FC-2F840EF84519}"/>
                </a:ext>
              </a:extLst>
            </p:cNvPr>
            <p:cNvSpPr/>
            <p:nvPr/>
          </p:nvSpPr>
          <p:spPr>
            <a:xfrm>
              <a:off x="5943600" y="1177947"/>
              <a:ext cx="3759187" cy="674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pole tekstowe 85">
                  <a:extLst>
                    <a:ext uri="{FF2B5EF4-FFF2-40B4-BE49-F238E27FC236}">
                      <a16:creationId xmlns:a16="http://schemas.microsoft.com/office/drawing/2014/main" id="{FE3346A9-E614-48AE-95C9-A4B2D99ED46A}"/>
                    </a:ext>
                  </a:extLst>
                </p:cNvPr>
                <p:cNvSpPr txBox="1"/>
                <p:nvPr/>
              </p:nvSpPr>
              <p:spPr>
                <a:xfrm>
                  <a:off x="6032923" y="1160974"/>
                  <a:ext cx="354394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l-PL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a14:m>
                  <a:r>
                    <a:rPr lang="pl-PL" dirty="0"/>
                    <a:t> </a:t>
                  </a:r>
                  <a:r>
                    <a:rPr lang="pl-PL" dirty="0" err="1"/>
                    <a:t>depends</a:t>
                  </a:r>
                  <a:r>
                    <a:rPr lang="pl-PL" dirty="0"/>
                    <a:t> on </a:t>
                  </a:r>
                  <a14:m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l-PL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𝑁𝑅</m:t>
                      </m:r>
                      <m:r>
                        <a:rPr lang="pl-PL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pl-PL" dirty="0"/>
                    <a:t>, </a:t>
                  </a:r>
                  <a14:m>
                    <m:oMath xmlns:m="http://schemas.openxmlformats.org/officeDocument/2006/math">
                      <m:r>
                        <a:rPr lang="pl-PL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|"/>
                          <m:endChr m:val="⟩"/>
                          <m:ctrlPr>
                            <a:rPr lang="pl-PL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pl-PL" dirty="0"/>
                    <a:t> - as </a:t>
                  </a:r>
                  <a:r>
                    <a:rPr lang="pl-PL" dirty="0" err="1"/>
                    <a:t>well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6" name="pole tekstowe 85">
                  <a:extLst>
                    <a:ext uri="{FF2B5EF4-FFF2-40B4-BE49-F238E27FC236}">
                      <a16:creationId xmlns:a16="http://schemas.microsoft.com/office/drawing/2014/main" id="{FE3346A9-E614-48AE-95C9-A4B2D99ED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923" y="1160974"/>
                  <a:ext cx="3543949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9836" r="-85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pole tekstowe 88">
                <a:extLst>
                  <a:ext uri="{FF2B5EF4-FFF2-40B4-BE49-F238E27FC236}">
                    <a16:creationId xmlns:a16="http://schemas.microsoft.com/office/drawing/2014/main" id="{E378D26E-6E2C-4024-AF64-38B5B4465C93}"/>
                  </a:ext>
                </a:extLst>
              </p:cNvPr>
              <p:cNvSpPr txBox="1"/>
              <p:nvPr/>
            </p:nvSpPr>
            <p:spPr>
              <a:xfrm>
                <a:off x="5637771" y="2030402"/>
                <a:ext cx="354394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600" dirty="0"/>
                  <a:t>Similarity of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l-PL" sz="1600" dirty="0"/>
                  <a:t> and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1600" dirty="0"/>
                  <a:t> param. </a:t>
                </a:r>
                <a:r>
                  <a:rPr lang="pl-PL" sz="1600" dirty="0" err="1"/>
                  <a:t>wth</a:t>
                </a:r>
                <a:r>
                  <a:rPr lang="pl-PL" sz="1600" dirty="0"/>
                  <a:t>.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pole tekstowe 88">
                <a:extLst>
                  <a:ext uri="{FF2B5EF4-FFF2-40B4-BE49-F238E27FC236}">
                    <a16:creationId xmlns:a16="http://schemas.microsoft.com/office/drawing/2014/main" id="{E378D26E-6E2C-4024-AF64-38B5B4465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1" y="2030402"/>
                <a:ext cx="3543949" cy="338554"/>
              </a:xfrm>
              <a:prstGeom prst="rect">
                <a:avLst/>
              </a:prstGeom>
              <a:blipFill>
                <a:blip r:embed="rId13"/>
                <a:stretch>
                  <a:fillRect l="-103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upa 134">
            <a:extLst>
              <a:ext uri="{FF2B5EF4-FFF2-40B4-BE49-F238E27FC236}">
                <a16:creationId xmlns:a16="http://schemas.microsoft.com/office/drawing/2014/main" id="{0C398923-FF29-4587-97B5-2255F5C04E81}"/>
              </a:ext>
            </a:extLst>
          </p:cNvPr>
          <p:cNvGrpSpPr/>
          <p:nvPr/>
        </p:nvGrpSpPr>
        <p:grpSpPr>
          <a:xfrm>
            <a:off x="637304" y="3109693"/>
            <a:ext cx="2349177" cy="3058751"/>
            <a:chOff x="637304" y="3109693"/>
            <a:chExt cx="2349177" cy="3058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Prostokąt 89">
                  <a:extLst>
                    <a:ext uri="{FF2B5EF4-FFF2-40B4-BE49-F238E27FC236}">
                      <a16:creationId xmlns:a16="http://schemas.microsoft.com/office/drawing/2014/main" id="{E36C4169-DA95-417B-A924-F9C1C65CD29B}"/>
                    </a:ext>
                  </a:extLst>
                </p:cNvPr>
                <p:cNvSpPr/>
                <p:nvPr/>
              </p:nvSpPr>
              <p:spPr>
                <a:xfrm>
                  <a:off x="637304" y="3109693"/>
                  <a:ext cx="2349177" cy="3058751"/>
                </a:xfrm>
                <a:prstGeom prst="rect">
                  <a:avLst/>
                </a:prstGeom>
                <a:solidFill>
                  <a:schemeClr val="dk1">
                    <a:alpha val="89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tIns="108000" rtlCol="0" anchor="t" anchorCtr="0"/>
                <a:lstStyle/>
                <a:p>
                  <a:pPr>
                    <a:lnSpc>
                      <a:spcPts val="2900"/>
                    </a:lnSpc>
                  </a:pPr>
                  <a:r>
                    <a:rPr lang="pl-PL" sz="2000" dirty="0"/>
                    <a:t>Let’s </a:t>
                  </a:r>
                  <a:r>
                    <a:rPr lang="pl-PL" sz="2000" dirty="0" err="1"/>
                    <a:t>superpose</a:t>
                  </a:r>
                  <a:r>
                    <a:rPr lang="pl-PL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pl-PL" sz="2000" dirty="0"/>
                    <a:t>:</a:t>
                  </a:r>
                </a:p>
              </p:txBody>
            </p:sp>
          </mc:Choice>
          <mc:Fallback xmlns="">
            <p:sp>
              <p:nvSpPr>
                <p:cNvPr id="90" name="Prostokąt 89">
                  <a:extLst>
                    <a:ext uri="{FF2B5EF4-FFF2-40B4-BE49-F238E27FC236}">
                      <a16:creationId xmlns:a16="http://schemas.microsoft.com/office/drawing/2014/main" id="{E36C4169-DA95-417B-A924-F9C1C65CD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04" y="3109693"/>
                  <a:ext cx="2349177" cy="3058751"/>
                </a:xfrm>
                <a:prstGeom prst="rect">
                  <a:avLst/>
                </a:prstGeom>
                <a:blipFill>
                  <a:blip r:embed="rId14"/>
                  <a:stretch>
                    <a:fillRect l="-2577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4C3994D6-D026-464D-AF5D-3AF435741994}"/>
                    </a:ext>
                  </a:extLst>
                </p:cNvPr>
                <p:cNvSpPr txBox="1"/>
                <p:nvPr/>
              </p:nvSpPr>
              <p:spPr>
                <a:xfrm>
                  <a:off x="738230" y="3584850"/>
                  <a:ext cx="2122416" cy="18087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1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l-PL" sz="1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pl-PL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l-PL" sz="1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8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l-PL" dirty="0"/>
                    <a:t>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1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l-PL" sz="1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pl-PL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l-PL" sz="1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l-PL" dirty="0"/>
                    <a:t> </a:t>
                  </a:r>
                </a:p>
                <a:p>
                  <a:r>
                    <a:rPr lang="pl-PL" dirty="0"/>
                    <a:t>…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1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l-PL" sz="1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pl-PL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l-PL" sz="1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l-PL" sz="1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l-PL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4C3994D6-D026-464D-AF5D-3AF43574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30" y="3584850"/>
                  <a:ext cx="2122416" cy="1808765"/>
                </a:xfrm>
                <a:prstGeom prst="rect">
                  <a:avLst/>
                </a:prstGeom>
                <a:blipFill>
                  <a:blip r:embed="rId15"/>
                  <a:stretch>
                    <a:fillRect l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upa 104">
            <a:extLst>
              <a:ext uri="{FF2B5EF4-FFF2-40B4-BE49-F238E27FC236}">
                <a16:creationId xmlns:a16="http://schemas.microsoft.com/office/drawing/2014/main" id="{FC727269-F6F8-4F08-A6CA-DA32E9A5DE23}"/>
              </a:ext>
            </a:extLst>
          </p:cNvPr>
          <p:cNvGrpSpPr/>
          <p:nvPr/>
        </p:nvGrpSpPr>
        <p:grpSpPr>
          <a:xfrm>
            <a:off x="2986481" y="3109692"/>
            <a:ext cx="6233388" cy="3058751"/>
            <a:chOff x="2986481" y="3109692"/>
            <a:chExt cx="6233388" cy="3058751"/>
          </a:xfrm>
        </p:grpSpPr>
        <p:grpSp>
          <p:nvGrpSpPr>
            <p:cNvPr id="101" name="Grupa 100">
              <a:extLst>
                <a:ext uri="{FF2B5EF4-FFF2-40B4-BE49-F238E27FC236}">
                  <a16:creationId xmlns:a16="http://schemas.microsoft.com/office/drawing/2014/main" id="{9BDD67A5-2D2F-4C82-A8B8-0E50580F3723}"/>
                </a:ext>
              </a:extLst>
            </p:cNvPr>
            <p:cNvGrpSpPr/>
            <p:nvPr/>
          </p:nvGrpSpPr>
          <p:grpSpPr>
            <a:xfrm>
              <a:off x="3323233" y="3109692"/>
              <a:ext cx="5896636" cy="3058751"/>
              <a:chOff x="3180252" y="3123521"/>
              <a:chExt cx="5896636" cy="3058751"/>
            </a:xfrm>
          </p:grpSpPr>
          <p:sp>
            <p:nvSpPr>
              <p:cNvPr id="100" name="Prostokąt 99">
                <a:extLst>
                  <a:ext uri="{FF2B5EF4-FFF2-40B4-BE49-F238E27FC236}">
                    <a16:creationId xmlns:a16="http://schemas.microsoft.com/office/drawing/2014/main" id="{77814C24-1449-46F5-A9E1-D8F023507D2E}"/>
                  </a:ext>
                </a:extLst>
              </p:cNvPr>
              <p:cNvSpPr/>
              <p:nvPr/>
            </p:nvSpPr>
            <p:spPr>
              <a:xfrm>
                <a:off x="3190565" y="3123521"/>
                <a:ext cx="5886323" cy="3058751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tIns="108000" rtlCol="0" anchor="t" anchorCtr="0"/>
              <a:lstStyle/>
              <a:p>
                <a:pPr>
                  <a:lnSpc>
                    <a:spcPts val="2900"/>
                  </a:lnSpc>
                </a:pPr>
                <a:endParaRPr lang="pl-PL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pole tekstowe 94">
                    <a:extLst>
                      <a:ext uri="{FF2B5EF4-FFF2-40B4-BE49-F238E27FC236}">
                        <a16:creationId xmlns:a16="http://schemas.microsoft.com/office/drawing/2014/main" id="{EC856411-D536-408B-BE6D-2A1CED0987FD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566" y="3672606"/>
                    <a:ext cx="5834038" cy="48231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  <m:t>𝑖𝑐𝑜</m:t>
                                </m:r>
                                <m:sSup>
                                  <m:sSupPr>
                                    <m:ctrlP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</m:oMath>
                    </a14:m>
                    <a:r>
                      <a:rPr lang="pl-PL" dirty="0"/>
                      <a:t>+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𝑖𝑐𝑜</m:t>
                                </m:r>
                                <m:sSup>
                                  <m:sSup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95" name="pole tekstowe 94">
                    <a:extLst>
                      <a:ext uri="{FF2B5EF4-FFF2-40B4-BE49-F238E27FC236}">
                        <a16:creationId xmlns:a16="http://schemas.microsoft.com/office/drawing/2014/main" id="{EC856411-D536-408B-BE6D-2A1CED0987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0566" y="3672606"/>
                    <a:ext cx="5834038" cy="48231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02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pole tekstowe 96">
                    <a:extLst>
                      <a:ext uri="{FF2B5EF4-FFF2-40B4-BE49-F238E27FC236}">
                        <a16:creationId xmlns:a16="http://schemas.microsoft.com/office/drawing/2014/main" id="{ACF5DF60-AFDD-49AA-B14A-BC5FEAEFD8ED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566" y="4212529"/>
                    <a:ext cx="5834038" cy="48231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l-P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𝑖𝑐𝑜</m:t>
                                </m:r>
                                <m:sSup>
                                  <m:sSup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</m:oMath>
                    </a14:m>
                    <a:r>
                      <a:rPr lang="pl-PL" dirty="0"/>
                      <a:t>+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𝑖𝑐𝑜</m:t>
                                </m:r>
                                <m:sSup>
                                  <m:sSup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pole tekstowe 96">
                    <a:extLst>
                      <a:ext uri="{FF2B5EF4-FFF2-40B4-BE49-F238E27FC236}">
                        <a16:creationId xmlns:a16="http://schemas.microsoft.com/office/drawing/2014/main" id="{ACF5DF60-AFDD-49AA-B14A-BC5FEAEFD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0566" y="4212529"/>
                    <a:ext cx="5834038" cy="48231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2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pole tekstowe 98">
                    <a:extLst>
                      <a:ext uri="{FF2B5EF4-FFF2-40B4-BE49-F238E27FC236}">
                        <a16:creationId xmlns:a16="http://schemas.microsoft.com/office/drawing/2014/main" id="{76FCB959-0DF2-4B31-B9BF-47F240721EAA}"/>
                      </a:ext>
                    </a:extLst>
                  </p:cNvPr>
                  <p:cNvSpPr txBox="1"/>
                  <p:nvPr/>
                </p:nvSpPr>
                <p:spPr>
                  <a:xfrm>
                    <a:off x="3180252" y="4911303"/>
                    <a:ext cx="5844352" cy="48231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l-P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𝑖𝑐𝑜</m:t>
                                </m:r>
                                <m:sSup>
                                  <m:sSup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</m:oMath>
                    </a14:m>
                    <a:r>
                      <a:rPr lang="pl-PL" dirty="0"/>
                      <a:t>+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𝑖𝑐𝑜</m:t>
                                </m:r>
                                <m:sSup>
                                  <m:sSup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l-PL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i="1" dirty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  <m:r>
                                      <a:rPr lang="pl-PL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l-PL" i="1" dirty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pl-PL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9" name="pole tekstowe 98">
                    <a:extLst>
                      <a:ext uri="{FF2B5EF4-FFF2-40B4-BE49-F238E27FC236}">
                        <a16:creationId xmlns:a16="http://schemas.microsoft.com/office/drawing/2014/main" id="{76FCB959-0DF2-4B31-B9BF-47F240721E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0252" y="4911303"/>
                    <a:ext cx="5844352" cy="48231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2" name="Łącznik prosty ze strzałką 97">
              <a:extLst>
                <a:ext uri="{FF2B5EF4-FFF2-40B4-BE49-F238E27FC236}">
                  <a16:creationId xmlns:a16="http://schemas.microsoft.com/office/drawing/2014/main" id="{5FB786CE-8CD1-4B93-8489-63AD9C1E5698}"/>
                </a:ext>
              </a:extLst>
            </p:cNvPr>
            <p:cNvCxnSpPr>
              <a:cxnSpLocks/>
              <a:stCxn id="90" idx="3"/>
              <a:endCxn id="100" idx="1"/>
            </p:cNvCxnSpPr>
            <p:nvPr/>
          </p:nvCxnSpPr>
          <p:spPr>
            <a:xfrm flipV="1">
              <a:off x="2986481" y="4639068"/>
              <a:ext cx="34706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DDB91463-250C-4B1E-94F3-8BA864DCCDE8}"/>
              </a:ext>
            </a:extLst>
          </p:cNvPr>
          <p:cNvGrpSpPr/>
          <p:nvPr/>
        </p:nvGrpSpPr>
        <p:grpSpPr>
          <a:xfrm>
            <a:off x="9167585" y="3109691"/>
            <a:ext cx="2741696" cy="3058751"/>
            <a:chOff x="9167585" y="3109691"/>
            <a:chExt cx="2741696" cy="3058751"/>
          </a:xfrm>
        </p:grpSpPr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307E22D3-C311-4818-8BB0-6C645A277905}"/>
                </a:ext>
              </a:extLst>
            </p:cNvPr>
            <p:cNvSpPr/>
            <p:nvPr/>
          </p:nvSpPr>
          <p:spPr>
            <a:xfrm>
              <a:off x="9560104" y="3109691"/>
              <a:ext cx="2349177" cy="3058751"/>
            </a:xfrm>
            <a:prstGeom prst="rect">
              <a:avLst/>
            </a:prstGeom>
            <a:solidFill>
              <a:schemeClr val="dk1">
                <a:alpha val="89000"/>
              </a:schemeClr>
            </a:solidFill>
            <a:ln w="1905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>
                <a:lnSpc>
                  <a:spcPts val="2900"/>
                </a:lnSpc>
              </a:pPr>
              <a:r>
                <a:rPr lang="pl-PL" sz="2000"/>
                <a:t>Probabilities:</a:t>
              </a:r>
              <a:endParaRPr lang="pl-PL" sz="2000" dirty="0"/>
            </a:p>
          </p:txBody>
        </p:sp>
        <p:cxnSp>
          <p:nvCxnSpPr>
            <p:cNvPr id="107" name="Łącznik prosty ze strzałką 97">
              <a:extLst>
                <a:ext uri="{FF2B5EF4-FFF2-40B4-BE49-F238E27FC236}">
                  <a16:creationId xmlns:a16="http://schemas.microsoft.com/office/drawing/2014/main" id="{D7D94F61-6170-40B1-96CA-D0D6E003DBAA}"/>
                </a:ext>
              </a:extLst>
            </p:cNvPr>
            <p:cNvCxnSpPr>
              <a:cxnSpLocks/>
              <a:stCxn id="95" idx="3"/>
              <a:endCxn id="112" idx="1"/>
            </p:cNvCxnSpPr>
            <p:nvPr/>
          </p:nvCxnSpPr>
          <p:spPr>
            <a:xfrm flipV="1">
              <a:off x="9167585" y="3899348"/>
              <a:ext cx="533573" cy="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63EE984C-5A24-4958-B0FA-1352132C7E15}"/>
                    </a:ext>
                  </a:extLst>
                </p:cNvPr>
                <p:cNvSpPr txBox="1"/>
                <p:nvPr/>
              </p:nvSpPr>
              <p:spPr>
                <a:xfrm>
                  <a:off x="9701158" y="3714682"/>
                  <a:ext cx="21214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l-PL" sz="18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→−1.000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63EE984C-5A24-4958-B0FA-1352132C7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158" y="3714682"/>
                  <a:ext cx="2121472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Łącznik prosty ze strzałką 97">
              <a:extLst>
                <a:ext uri="{FF2B5EF4-FFF2-40B4-BE49-F238E27FC236}">
                  <a16:creationId xmlns:a16="http://schemas.microsoft.com/office/drawing/2014/main" id="{0ECB8CBF-F2B4-4554-96F6-86535F5439C4}"/>
                </a:ext>
              </a:extLst>
            </p:cNvPr>
            <p:cNvCxnSpPr>
              <a:cxnSpLocks/>
              <a:stCxn id="97" idx="3"/>
              <a:endCxn id="128" idx="1"/>
            </p:cNvCxnSpPr>
            <p:nvPr/>
          </p:nvCxnSpPr>
          <p:spPr>
            <a:xfrm>
              <a:off x="9167585" y="4439856"/>
              <a:ext cx="5335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y ze strzałką 97">
              <a:extLst>
                <a:ext uri="{FF2B5EF4-FFF2-40B4-BE49-F238E27FC236}">
                  <a16:creationId xmlns:a16="http://schemas.microsoft.com/office/drawing/2014/main" id="{82A4C449-761C-4985-B4E2-084BC88D89AF}"/>
                </a:ext>
              </a:extLst>
            </p:cNvPr>
            <p:cNvCxnSpPr>
              <a:cxnSpLocks/>
              <a:stCxn id="99" idx="3"/>
              <a:endCxn id="129" idx="1"/>
            </p:cNvCxnSpPr>
            <p:nvPr/>
          </p:nvCxnSpPr>
          <p:spPr>
            <a:xfrm>
              <a:off x="9167585" y="5138630"/>
              <a:ext cx="5335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pole tekstowe 127">
                  <a:extLst>
                    <a:ext uri="{FF2B5EF4-FFF2-40B4-BE49-F238E27FC236}">
                      <a16:creationId xmlns:a16="http://schemas.microsoft.com/office/drawing/2014/main" id="{4FB3D4C4-102F-453C-8474-544B8D3441BC}"/>
                    </a:ext>
                  </a:extLst>
                </p:cNvPr>
                <p:cNvSpPr txBox="1"/>
                <p:nvPr/>
              </p:nvSpPr>
              <p:spPr>
                <a:xfrm>
                  <a:off x="9701158" y="4255190"/>
                  <a:ext cx="21214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l-PL" sz="18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→−0.875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pole tekstowe 127">
                  <a:extLst>
                    <a:ext uri="{FF2B5EF4-FFF2-40B4-BE49-F238E27FC236}">
                      <a16:creationId xmlns:a16="http://schemas.microsoft.com/office/drawing/2014/main" id="{4FB3D4C4-102F-453C-8474-544B8D3441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158" y="4255190"/>
                  <a:ext cx="2121472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pole tekstowe 128">
                  <a:extLst>
                    <a:ext uri="{FF2B5EF4-FFF2-40B4-BE49-F238E27FC236}">
                      <a16:creationId xmlns:a16="http://schemas.microsoft.com/office/drawing/2014/main" id="{3EEA3950-CB60-4907-A3B9-389D7681C30D}"/>
                    </a:ext>
                  </a:extLst>
                </p:cNvPr>
                <p:cNvSpPr txBox="1"/>
                <p:nvPr/>
              </p:nvSpPr>
              <p:spPr>
                <a:xfrm>
                  <a:off x="9701158" y="4953964"/>
                  <a:ext cx="21214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l-PL" sz="18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→+0.875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pole tekstowe 128">
                  <a:extLst>
                    <a:ext uri="{FF2B5EF4-FFF2-40B4-BE49-F238E27FC236}">
                      <a16:creationId xmlns:a16="http://schemas.microsoft.com/office/drawing/2014/main" id="{3EEA3950-CB60-4907-A3B9-389D7681C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158" y="4953964"/>
                  <a:ext cx="2121472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upa 137">
            <a:extLst>
              <a:ext uri="{FF2B5EF4-FFF2-40B4-BE49-F238E27FC236}">
                <a16:creationId xmlns:a16="http://schemas.microsoft.com/office/drawing/2014/main" id="{5EBC9AAE-BFEE-46EE-BC2D-51D8DC29DE7D}"/>
              </a:ext>
            </a:extLst>
          </p:cNvPr>
          <p:cNvGrpSpPr/>
          <p:nvPr/>
        </p:nvGrpSpPr>
        <p:grpSpPr>
          <a:xfrm>
            <a:off x="2140028" y="2313472"/>
            <a:ext cx="2125706" cy="691093"/>
            <a:chOff x="5943600" y="1160974"/>
            <a:chExt cx="3759187" cy="691093"/>
          </a:xfrm>
        </p:grpSpPr>
        <p:sp>
          <p:nvSpPr>
            <p:cNvPr id="139" name="Prostokąt: zaokrąglone rogi 138">
              <a:extLst>
                <a:ext uri="{FF2B5EF4-FFF2-40B4-BE49-F238E27FC236}">
                  <a16:creationId xmlns:a16="http://schemas.microsoft.com/office/drawing/2014/main" id="{5023B59E-3647-4DA1-95A1-6DDC76D77E68}"/>
                </a:ext>
              </a:extLst>
            </p:cNvPr>
            <p:cNvSpPr/>
            <p:nvPr/>
          </p:nvSpPr>
          <p:spPr>
            <a:xfrm>
              <a:off x="5943600" y="1177947"/>
              <a:ext cx="3759187" cy="674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0" name="pole tekstowe 139">
              <a:extLst>
                <a:ext uri="{FF2B5EF4-FFF2-40B4-BE49-F238E27FC236}">
                  <a16:creationId xmlns:a16="http://schemas.microsoft.com/office/drawing/2014/main" id="{11316DCB-7593-4B3D-8BFD-798256F287EA}"/>
                </a:ext>
              </a:extLst>
            </p:cNvPr>
            <p:cNvSpPr txBox="1"/>
            <p:nvPr/>
          </p:nvSpPr>
          <p:spPr>
            <a:xfrm>
              <a:off x="6032923" y="1160974"/>
              <a:ext cx="35439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dirty="0" err="1"/>
                <a:t>You</a:t>
              </a:r>
              <a:r>
                <a:rPr lang="pl-PL" dirty="0"/>
                <a:t> </a:t>
              </a:r>
              <a:r>
                <a:rPr lang="pl-PL" dirty="0" err="1"/>
                <a:t>can</a:t>
              </a:r>
              <a:r>
                <a:rPr lang="pl-PL" dirty="0"/>
                <a:t> </a:t>
              </a:r>
              <a:r>
                <a:rPr lang="pl-PL" dirty="0" err="1"/>
                <a:t>choose</a:t>
              </a:r>
              <a:r>
                <a:rPr lang="pl-PL" dirty="0"/>
                <a:t> the </a:t>
              </a:r>
              <a:r>
                <a:rPr lang="pl-PL" dirty="0" err="1"/>
                <a:t>best</a:t>
              </a:r>
              <a:r>
                <a:rPr lang="pl-PL" dirty="0"/>
                <a:t> probability</a:t>
              </a:r>
              <a:endParaRPr lang="en-US" dirty="0"/>
            </a:p>
          </p:txBody>
        </p:sp>
      </p:grpSp>
      <p:grpSp>
        <p:nvGrpSpPr>
          <p:cNvPr id="141" name="Grupa 140">
            <a:extLst>
              <a:ext uri="{FF2B5EF4-FFF2-40B4-BE49-F238E27FC236}">
                <a16:creationId xmlns:a16="http://schemas.microsoft.com/office/drawing/2014/main" id="{66A17485-24A2-4213-A3EF-0968C5609D9A}"/>
              </a:ext>
            </a:extLst>
          </p:cNvPr>
          <p:cNvGrpSpPr/>
          <p:nvPr/>
        </p:nvGrpSpPr>
        <p:grpSpPr>
          <a:xfrm>
            <a:off x="1425161" y="2899266"/>
            <a:ext cx="3318524" cy="691093"/>
            <a:chOff x="5943600" y="1160974"/>
            <a:chExt cx="3759187" cy="691093"/>
          </a:xfrm>
        </p:grpSpPr>
        <p:sp>
          <p:nvSpPr>
            <p:cNvPr id="142" name="Prostokąt: zaokrąglone rogi 141">
              <a:extLst>
                <a:ext uri="{FF2B5EF4-FFF2-40B4-BE49-F238E27FC236}">
                  <a16:creationId xmlns:a16="http://schemas.microsoft.com/office/drawing/2014/main" id="{3789E9FB-38A3-49E4-AE28-6580E50D0BA7}"/>
                </a:ext>
              </a:extLst>
            </p:cNvPr>
            <p:cNvSpPr/>
            <p:nvPr/>
          </p:nvSpPr>
          <p:spPr>
            <a:xfrm>
              <a:off x="5943600" y="1177947"/>
              <a:ext cx="3759187" cy="674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3" name="pole tekstowe 142">
              <a:extLst>
                <a:ext uri="{FF2B5EF4-FFF2-40B4-BE49-F238E27FC236}">
                  <a16:creationId xmlns:a16="http://schemas.microsoft.com/office/drawing/2014/main" id="{9657C57D-C33B-4072-9B6E-CE7092EE6CE4}"/>
                </a:ext>
              </a:extLst>
            </p:cNvPr>
            <p:cNvSpPr txBox="1"/>
            <p:nvPr/>
          </p:nvSpPr>
          <p:spPr>
            <a:xfrm>
              <a:off x="6032922" y="1160974"/>
              <a:ext cx="35937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dirty="0"/>
                <a:t>It </a:t>
              </a:r>
              <a:r>
                <a:rPr lang="pl-PL" dirty="0" err="1"/>
                <a:t>is</a:t>
              </a:r>
              <a:r>
                <a:rPr lang="pl-PL" dirty="0"/>
                <a:t> </a:t>
              </a:r>
              <a:r>
                <a:rPr lang="pl-PL" dirty="0" err="1"/>
                <a:t>ugly</a:t>
              </a:r>
              <a:r>
                <a:rPr lang="pl-PL" dirty="0"/>
                <a:t> and the Measurement </a:t>
              </a:r>
              <a:r>
                <a:rPr lang="pl-PL" dirty="0" err="1"/>
                <a:t>basis</a:t>
              </a:r>
              <a:r>
                <a:rPr lang="pl-PL" dirty="0"/>
                <a:t> </a:t>
              </a:r>
              <a:r>
                <a:rPr lang="pl-PL" dirty="0" err="1"/>
                <a:t>grows</a:t>
              </a:r>
              <a:r>
                <a:rPr lang="pl-PL" dirty="0"/>
                <a:t> </a:t>
              </a:r>
              <a:r>
                <a:rPr lang="pl-PL" dirty="0" err="1"/>
                <a:t>exponentially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5F4D8C9-2831-488F-9D89-B86C8F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Forging</a:t>
            </a:r>
            <a:r>
              <a:rPr lang="pl-PL" sz="5200" dirty="0">
                <a:solidFill>
                  <a:srgbClr val="FFFFFF"/>
                </a:solidFill>
              </a:rPr>
              <a:t> probability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5E346C-A900-4104-B6A0-8DC8A20BB5EC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52300E67-85A6-4A37-ACFD-180761A6A809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rostokąt: zaokrąglone rogi 4">
                <a:extLst>
                  <a:ext uri="{FF2B5EF4-FFF2-40B4-BE49-F238E27FC236}">
                    <a16:creationId xmlns:a16="http://schemas.microsoft.com/office/drawing/2014/main" id="{8FAA9089-B39B-4166-A342-4D8AD811BC44}"/>
                  </a:ext>
                </a:extLst>
              </p:cNvPr>
              <p:cNvSpPr/>
              <p:nvPr/>
            </p:nvSpPr>
            <p:spPr>
              <a:xfrm>
                <a:off x="637303" y="1347032"/>
                <a:ext cx="2558903" cy="1085771"/>
              </a:xfrm>
              <a:prstGeom prst="roundRect">
                <a:avLst>
                  <a:gd name="adj" fmla="val 10205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l-PL" sz="1600" dirty="0"/>
                  <a:t>Oracle as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d>
                        <m:dPr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pl-PL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m:rPr>
                                  <m:sty m:val="p"/>
                                </m:rPr>
                                <a:rPr lang="pl-PL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Prostokąt: zaokrąglone rogi 4">
                <a:extLst>
                  <a:ext uri="{FF2B5EF4-FFF2-40B4-BE49-F238E27FC236}">
                    <a16:creationId xmlns:a16="http://schemas.microsoft.com/office/drawing/2014/main" id="{8FAA9089-B39B-4166-A342-4D8AD811B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3" y="1347032"/>
                <a:ext cx="2558903" cy="1085771"/>
              </a:xfrm>
              <a:prstGeom prst="roundRect">
                <a:avLst>
                  <a:gd name="adj" fmla="val 10205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7CA47DCA-752D-46CD-ACA3-59C399633E00}"/>
                  </a:ext>
                </a:extLst>
              </p:cNvPr>
              <p:cNvSpPr/>
              <p:nvPr/>
            </p:nvSpPr>
            <p:spPr>
              <a:xfrm>
                <a:off x="3367686" y="1347032"/>
                <a:ext cx="2558904" cy="1085771"/>
              </a:xfrm>
              <a:prstGeom prst="roundRect">
                <a:avLst>
                  <a:gd name="adj" fmla="val 10205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l-PL" sz="1600" dirty="0"/>
                  <a:t>Oracle as operator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7CA47DCA-752D-46CD-ACA3-59C399633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86" y="1347032"/>
                <a:ext cx="2558904" cy="1085771"/>
              </a:xfrm>
              <a:prstGeom prst="roundRect">
                <a:avLst>
                  <a:gd name="adj" fmla="val 1020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CE96C5CA-5782-40B3-B442-01E3D7D4A003}"/>
                  </a:ext>
                </a:extLst>
              </p:cNvPr>
              <p:cNvSpPr/>
              <p:nvPr/>
            </p:nvSpPr>
            <p:spPr>
              <a:xfrm>
                <a:off x="6102261" y="1352043"/>
                <a:ext cx="2558903" cy="1085771"/>
              </a:xfrm>
              <a:prstGeom prst="roundRect">
                <a:avLst>
                  <a:gd name="adj" fmla="val 10205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l-PL" sz="1600" dirty="0"/>
                  <a:t>Initial </a:t>
                </a:r>
                <a:r>
                  <a:rPr lang="pl-PL" sz="1600" dirty="0" err="1"/>
                  <a:t>state</a:t>
                </a:r>
                <a:endParaRPr lang="pl-PL" sz="1600" dirty="0"/>
              </a:p>
              <a:p>
                <a:pPr/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1600" dirty="0"/>
                  <a:t>- uniform superposition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=2|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⟩⟨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pl-PL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CE96C5CA-5782-40B3-B442-01E3D7D4A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61" y="1352043"/>
                <a:ext cx="2558903" cy="1085771"/>
              </a:xfrm>
              <a:prstGeom prst="roundRect">
                <a:avLst>
                  <a:gd name="adj" fmla="val 1020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CE13581F-A3BD-4719-9E7E-BB24CF9F50C4}"/>
                  </a:ext>
                </a:extLst>
              </p:cNvPr>
              <p:cNvSpPr/>
              <p:nvPr/>
            </p:nvSpPr>
            <p:spPr>
              <a:xfrm>
                <a:off x="8832645" y="1331948"/>
                <a:ext cx="2601549" cy="1085771"/>
              </a:xfrm>
              <a:prstGeom prst="roundRect">
                <a:avLst>
                  <a:gd name="adj" fmla="val 10205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l-PL" dirty="0"/>
                  <a:t>Amplitude </a:t>
                </a:r>
                <a:r>
                  <a:rPr lang="pl-PL" dirty="0" err="1"/>
                  <a:t>amplification</a:t>
                </a:r>
                <a:r>
                  <a:rPr lang="pl-PL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pl-PL" dirty="0"/>
                  <a:t>…</a:t>
                </a:r>
              </a:p>
            </p:txBody>
          </p:sp>
        </mc:Choice>
        <mc:Fallback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CE13581F-A3BD-4719-9E7E-BB24CF9F5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645" y="1331948"/>
                <a:ext cx="2601549" cy="1085771"/>
              </a:xfrm>
              <a:prstGeom prst="roundRect">
                <a:avLst>
                  <a:gd name="adj" fmla="val 102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a 27">
            <a:extLst>
              <a:ext uri="{FF2B5EF4-FFF2-40B4-BE49-F238E27FC236}">
                <a16:creationId xmlns:a16="http://schemas.microsoft.com/office/drawing/2014/main" id="{9AF6DD2A-2BF5-4855-B9E0-5BC732892907}"/>
              </a:ext>
            </a:extLst>
          </p:cNvPr>
          <p:cNvGrpSpPr/>
          <p:nvPr/>
        </p:nvGrpSpPr>
        <p:grpSpPr>
          <a:xfrm>
            <a:off x="3724712" y="888497"/>
            <a:ext cx="4802466" cy="1109613"/>
            <a:chOff x="3724712" y="888497"/>
            <a:chExt cx="4802466" cy="1109613"/>
          </a:xfrm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8CADA490-745C-4E54-9D0B-F03427157DE9}"/>
                </a:ext>
              </a:extLst>
            </p:cNvPr>
            <p:cNvSpPr/>
            <p:nvPr/>
          </p:nvSpPr>
          <p:spPr>
            <a:xfrm>
              <a:off x="5459308" y="888497"/>
              <a:ext cx="3067870" cy="71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„</a:t>
              </a:r>
              <a:r>
                <a:rPr lang="pl-PL" sz="2400" dirty="0" err="1"/>
                <a:t>good</a:t>
              </a:r>
              <a:r>
                <a:rPr lang="pl-PL" sz="2400" dirty="0"/>
                <a:t>” </a:t>
              </a:r>
              <a:r>
                <a:rPr lang="pl-PL" sz="2400" dirty="0" err="1"/>
                <a:t>state</a:t>
              </a:r>
              <a:endParaRPr lang="pl-PL" sz="2400" dirty="0"/>
            </a:p>
            <a:p>
              <a:pPr algn="ctr"/>
              <a:r>
                <a:rPr lang="pl-PL" sz="2400" dirty="0"/>
                <a:t>We want to </a:t>
              </a:r>
              <a:r>
                <a:rPr lang="pl-PL" sz="2400" dirty="0" err="1"/>
                <a:t>achieve</a:t>
              </a:r>
              <a:r>
                <a:rPr lang="pl-PL" sz="2400" dirty="0"/>
                <a:t> </a:t>
              </a:r>
              <a:r>
                <a:rPr lang="pl-PL" sz="2400" dirty="0" err="1"/>
                <a:t>it</a:t>
              </a:r>
              <a:endParaRPr lang="en-US" sz="2400" dirty="0"/>
            </a:p>
          </p:txBody>
        </p: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1C470AEC-3470-4646-B6A0-0963A1BC97C2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3724712" y="1244577"/>
              <a:ext cx="1734596" cy="753533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36DBCDBE-A647-43F2-9DA4-29382D152041}"/>
                  </a:ext>
                </a:extLst>
              </p:cNvPr>
              <p:cNvSpPr/>
              <p:nvPr/>
            </p:nvSpPr>
            <p:spPr>
              <a:xfrm>
                <a:off x="637302" y="3308205"/>
                <a:ext cx="3336721" cy="3058751"/>
              </a:xfrm>
              <a:prstGeom prst="rect">
                <a:avLst/>
              </a:prstGeom>
              <a:solidFill>
                <a:schemeClr val="dk1">
                  <a:alpha val="89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tIns="108000" rtlCol="0" anchor="t" anchorCtr="0"/>
              <a:lstStyle/>
              <a:p>
                <a:pPr>
                  <a:lnSpc>
                    <a:spcPts val="2900"/>
                  </a:lnSpc>
                </a:pPr>
                <a:r>
                  <a:rPr lang="pl-PL" sz="2000" dirty="0"/>
                  <a:t>We </a:t>
                </a:r>
                <a:r>
                  <a:rPr lang="pl-PL" sz="2000" dirty="0" err="1"/>
                  <a:t>define</a:t>
                </a:r>
                <a:r>
                  <a:rPr lang="pl-PL" sz="2000" dirty="0"/>
                  <a:t> </a:t>
                </a:r>
                <a:r>
                  <a:rPr lang="pl-PL" sz="2000" dirty="0" err="1"/>
                  <a:t>good</a:t>
                </a:r>
                <a:r>
                  <a:rPr lang="pl-PL" sz="2000" dirty="0"/>
                  <a:t> </a:t>
                </a:r>
                <a:r>
                  <a:rPr lang="pl-PL" sz="2000" dirty="0" err="1"/>
                  <a:t>state</a:t>
                </a:r>
                <a:r>
                  <a:rPr lang="pl-PL" sz="2000" dirty="0"/>
                  <a:t>:</a:t>
                </a:r>
              </a:p>
              <a:p>
                <a:pPr>
                  <a:lnSpc>
                    <a:spcPts val="29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−2|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l-PL" sz="2000" dirty="0"/>
                  <a:t> </a:t>
                </a:r>
              </a:p>
            </p:txBody>
          </p:sp>
        </mc:Choice>
        <mc:Fallback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36DBCDBE-A647-43F2-9DA4-29382D152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2" y="3308205"/>
                <a:ext cx="3336721" cy="3058751"/>
              </a:xfrm>
              <a:prstGeom prst="rect">
                <a:avLst/>
              </a:prstGeom>
              <a:blipFill>
                <a:blip r:embed="rId6"/>
                <a:stretch>
                  <a:fillRect l="-181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1FADD8E-E2DF-46EA-8D1A-367012014F6D}"/>
              </a:ext>
            </a:extLst>
          </p:cNvPr>
          <p:cNvSpPr txBox="1"/>
          <p:nvPr/>
        </p:nvSpPr>
        <p:spPr>
          <a:xfrm>
            <a:off x="637302" y="4320540"/>
            <a:ext cx="2715936" cy="43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It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like</a:t>
            </a:r>
            <a:r>
              <a:rPr lang="pl-PL" sz="1800" dirty="0"/>
              <a:t> a „</a:t>
            </a:r>
            <a:r>
              <a:rPr lang="pl-PL" sz="1800" dirty="0" err="1"/>
              <a:t>forging</a:t>
            </a:r>
            <a:r>
              <a:rPr lang="pl-PL" sz="1800" dirty="0"/>
              <a:t> </a:t>
            </a:r>
            <a:r>
              <a:rPr lang="pl-PL" sz="1800" dirty="0" err="1"/>
              <a:t>die</a:t>
            </a:r>
            <a:r>
              <a:rPr lang="pl-PL" sz="1800" dirty="0"/>
              <a:t>”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D4D05A3-014B-4C20-BCB4-0FD0F0E8451C}"/>
              </a:ext>
            </a:extLst>
          </p:cNvPr>
          <p:cNvSpPr txBox="1"/>
          <p:nvPr/>
        </p:nvSpPr>
        <p:spPr>
          <a:xfrm>
            <a:off x="637302" y="4730744"/>
            <a:ext cx="3336721" cy="43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„</a:t>
            </a:r>
            <a:r>
              <a:rPr lang="pl-PL" sz="1800" dirty="0" err="1"/>
              <a:t>Amp</a:t>
            </a:r>
            <a:r>
              <a:rPr lang="pl-PL" sz="1800" dirty="0"/>
              <a:t> </a:t>
            </a:r>
            <a:r>
              <a:rPr lang="pl-PL" sz="1800" dirty="0" err="1"/>
              <a:t>Amp</a:t>
            </a:r>
            <a:r>
              <a:rPr lang="pl-PL" sz="1800" dirty="0"/>
              <a:t>”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like</a:t>
            </a:r>
            <a:r>
              <a:rPr lang="pl-PL" sz="1800" dirty="0"/>
              <a:t> a hammer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09B36401-F714-431B-B2D0-8EBC390B8FEF}"/>
                  </a:ext>
                </a:extLst>
              </p:cNvPr>
              <p:cNvSpPr txBox="1"/>
              <p:nvPr/>
            </p:nvSpPr>
            <p:spPr>
              <a:xfrm>
                <a:off x="637303" y="5165437"/>
                <a:ext cx="3087410" cy="80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900"/>
                  </a:lnSpc>
                  <a:buFont typeface="Arial" panose="020B0604020202020204" pitchFamily="34" charset="0"/>
                  <a:buChar char="•"/>
                </a:pPr>
                <a:r>
                  <a:rPr lang="pl-PL" sz="1800" dirty="0"/>
                  <a:t>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pl-PL" sz="1800" dirty="0"/>
                  <a:t> </a:t>
                </a:r>
                <a:r>
                  <a:rPr lang="pl-PL" sz="1800" dirty="0" err="1"/>
                  <a:t>is</a:t>
                </a:r>
                <a:r>
                  <a:rPr lang="pl-PL" sz="1800" dirty="0"/>
                  <a:t> </a:t>
                </a:r>
                <a:r>
                  <a:rPr lang="pl-PL" sz="1800" dirty="0" err="1"/>
                  <a:t>shaped</a:t>
                </a:r>
                <a:r>
                  <a:rPr lang="pl-PL" sz="1800" dirty="0"/>
                  <a:t> to be </a:t>
                </a:r>
                <a:r>
                  <a:rPr lang="pl-PL" sz="1800" dirty="0" err="1"/>
                  <a:t>best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fit</a:t>
                </a:r>
                <a:r>
                  <a:rPr lang="pl-PL" sz="1800" dirty="0"/>
                  <a:t> of the </a:t>
                </a:r>
                <a14:m>
                  <m:oMath xmlns:m="http://schemas.openxmlformats.org/officeDocument/2006/math"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l-PL" sz="1800" dirty="0"/>
                  <a:t> (</a:t>
                </a:r>
                <a:r>
                  <a:rPr lang="pl-PL" sz="1800" dirty="0" err="1"/>
                  <a:t>die</a:t>
                </a:r>
                <a:r>
                  <a:rPr lang="pl-PL" sz="1800" dirty="0"/>
                  <a:t>).</a:t>
                </a:r>
              </a:p>
            </p:txBody>
          </p:sp>
        </mc:Choice>
        <mc:Fallback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09B36401-F714-431B-B2D0-8EBC390B8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3" y="5165437"/>
                <a:ext cx="3087410" cy="804066"/>
              </a:xfrm>
              <a:prstGeom prst="rect">
                <a:avLst/>
              </a:prstGeom>
              <a:blipFill>
                <a:blip r:embed="rId7"/>
                <a:stretch>
                  <a:fillRect l="-1383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upa 42">
            <a:extLst>
              <a:ext uri="{FF2B5EF4-FFF2-40B4-BE49-F238E27FC236}">
                <a16:creationId xmlns:a16="http://schemas.microsoft.com/office/drawing/2014/main" id="{6CB14CB9-3DC2-4B32-B5B1-20D275343BCB}"/>
              </a:ext>
            </a:extLst>
          </p:cNvPr>
          <p:cNvGrpSpPr/>
          <p:nvPr/>
        </p:nvGrpSpPr>
        <p:grpSpPr>
          <a:xfrm>
            <a:off x="4487682" y="3280513"/>
            <a:ext cx="7231738" cy="3086443"/>
            <a:chOff x="4487682" y="3280513"/>
            <a:chExt cx="7231738" cy="3086443"/>
          </a:xfrm>
        </p:grpSpPr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ACAA9B9A-D968-4294-8080-A3E0EF648BF2}"/>
                </a:ext>
              </a:extLst>
            </p:cNvPr>
            <p:cNvSpPr/>
            <p:nvPr/>
          </p:nvSpPr>
          <p:spPr>
            <a:xfrm>
              <a:off x="4497636" y="3308205"/>
              <a:ext cx="7221784" cy="3058751"/>
            </a:xfrm>
            <a:prstGeom prst="rect">
              <a:avLst/>
            </a:prstGeom>
            <a:solidFill>
              <a:schemeClr val="dk1">
                <a:alpha val="89000"/>
              </a:schemeClr>
            </a:solidFill>
            <a:ln w="1905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>
                <a:lnSpc>
                  <a:spcPts val="2900"/>
                </a:lnSpc>
              </a:pPr>
              <a:endParaRPr lang="pl-PL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6BF4C3FA-7E27-4006-933D-338281864723}"/>
                    </a:ext>
                  </a:extLst>
                </p:cNvPr>
                <p:cNvSpPr txBox="1"/>
                <p:nvPr/>
              </p:nvSpPr>
              <p:spPr>
                <a:xfrm>
                  <a:off x="4497635" y="4027020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→−1.000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6BF4C3FA-7E27-4006-933D-338281864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635" y="4027020"/>
                  <a:ext cx="1831449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pole tekstowe 30">
                  <a:extLst>
                    <a:ext uri="{FF2B5EF4-FFF2-40B4-BE49-F238E27FC236}">
                      <a16:creationId xmlns:a16="http://schemas.microsoft.com/office/drawing/2014/main" id="{2FCB2094-0FAF-4AB4-850B-5A89D52AB023}"/>
                    </a:ext>
                  </a:extLst>
                </p:cNvPr>
                <p:cNvSpPr txBox="1"/>
                <p:nvPr/>
              </p:nvSpPr>
              <p:spPr>
                <a:xfrm>
                  <a:off x="7495251" y="3293357"/>
                  <a:ext cx="171262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sz="2400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r>
                              <a:rPr lang="pl-PL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pl-PL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NR</m:t>
                            </m:r>
                            <m:r>
                              <a:rPr lang="pl-PL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1" name="pole tekstowe 30">
                  <a:extLst>
                    <a:ext uri="{FF2B5EF4-FFF2-40B4-BE49-F238E27FC236}">
                      <a16:creationId xmlns:a16="http://schemas.microsoft.com/office/drawing/2014/main" id="{2FCB2094-0FAF-4AB4-850B-5A89D52AB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251" y="3293357"/>
                  <a:ext cx="1712629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35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pole tekstowe 31">
                  <a:extLst>
                    <a:ext uri="{FF2B5EF4-FFF2-40B4-BE49-F238E27FC236}">
                      <a16:creationId xmlns:a16="http://schemas.microsoft.com/office/drawing/2014/main" id="{6A25D4F5-A7BC-4617-A457-DC078D212A13}"/>
                    </a:ext>
                  </a:extLst>
                </p:cNvPr>
                <p:cNvSpPr txBox="1"/>
                <p:nvPr/>
              </p:nvSpPr>
              <p:spPr>
                <a:xfrm>
                  <a:off x="6532142" y="3280513"/>
                  <a:ext cx="1158363" cy="4932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l-P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l-P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2" name="pole tekstowe 31">
                  <a:extLst>
                    <a:ext uri="{FF2B5EF4-FFF2-40B4-BE49-F238E27FC236}">
                      <a16:creationId xmlns:a16="http://schemas.microsoft.com/office/drawing/2014/main" id="{6A25D4F5-A7BC-4617-A457-DC078D212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2142" y="3280513"/>
                  <a:ext cx="1158363" cy="4932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pole tekstowe 34">
                  <a:extLst>
                    <a:ext uri="{FF2B5EF4-FFF2-40B4-BE49-F238E27FC236}">
                      <a16:creationId xmlns:a16="http://schemas.microsoft.com/office/drawing/2014/main" id="{6320E576-7D00-4220-944A-BBDE02CE2F9B}"/>
                    </a:ext>
                  </a:extLst>
                </p:cNvPr>
                <p:cNvSpPr txBox="1"/>
                <p:nvPr/>
              </p:nvSpPr>
              <p:spPr>
                <a:xfrm>
                  <a:off x="4493026" y="4332423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→−0.87</m:t>
                            </m:r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5" name="pole tekstowe 34">
                  <a:extLst>
                    <a:ext uri="{FF2B5EF4-FFF2-40B4-BE49-F238E27FC236}">
                      <a16:creationId xmlns:a16="http://schemas.microsoft.com/office/drawing/2014/main" id="{6320E576-7D00-4220-944A-BBDE02CE2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026" y="4332423"/>
                  <a:ext cx="1831449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pole tekstowe 35">
                  <a:extLst>
                    <a:ext uri="{FF2B5EF4-FFF2-40B4-BE49-F238E27FC236}">
                      <a16:creationId xmlns:a16="http://schemas.microsoft.com/office/drawing/2014/main" id="{4917D038-EF8A-45DC-B94C-9875DD57561F}"/>
                    </a:ext>
                  </a:extLst>
                </p:cNvPr>
                <p:cNvSpPr txBox="1"/>
                <p:nvPr/>
              </p:nvSpPr>
              <p:spPr>
                <a:xfrm>
                  <a:off x="4497633" y="4646185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→−0.75</m:t>
                            </m:r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6" name="pole tekstowe 35">
                  <a:extLst>
                    <a:ext uri="{FF2B5EF4-FFF2-40B4-BE49-F238E27FC236}">
                      <a16:creationId xmlns:a16="http://schemas.microsoft.com/office/drawing/2014/main" id="{4917D038-EF8A-45DC-B94C-9875DD575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633" y="4646185"/>
                  <a:ext cx="1831449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pole tekstowe 36">
                  <a:extLst>
                    <a:ext uri="{FF2B5EF4-FFF2-40B4-BE49-F238E27FC236}">
                      <a16:creationId xmlns:a16="http://schemas.microsoft.com/office/drawing/2014/main" id="{1D2795CD-D6EE-4A9B-83DC-EC305282A00E}"/>
                    </a:ext>
                  </a:extLst>
                </p:cNvPr>
                <p:cNvSpPr txBox="1"/>
                <p:nvPr/>
              </p:nvSpPr>
              <p:spPr>
                <a:xfrm>
                  <a:off x="4493027" y="5266691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→+0.6</m:t>
                            </m:r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7" name="pole tekstowe 36">
                  <a:extLst>
                    <a:ext uri="{FF2B5EF4-FFF2-40B4-BE49-F238E27FC236}">
                      <a16:creationId xmlns:a16="http://schemas.microsoft.com/office/drawing/2014/main" id="{1D2795CD-D6EE-4A9B-83DC-EC305282A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027" y="5266691"/>
                  <a:ext cx="1831449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pole tekstowe 38">
                  <a:extLst>
                    <a:ext uri="{FF2B5EF4-FFF2-40B4-BE49-F238E27FC236}">
                      <a16:creationId xmlns:a16="http://schemas.microsoft.com/office/drawing/2014/main" id="{9B471084-A202-4FA1-998A-98D7FD5A6149}"/>
                    </a:ext>
                  </a:extLst>
                </p:cNvPr>
                <p:cNvSpPr txBox="1"/>
                <p:nvPr/>
              </p:nvSpPr>
              <p:spPr>
                <a:xfrm>
                  <a:off x="4487682" y="5539119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→+0.7</m:t>
                            </m:r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9" name="pole tekstowe 38">
                  <a:extLst>
                    <a:ext uri="{FF2B5EF4-FFF2-40B4-BE49-F238E27FC236}">
                      <a16:creationId xmlns:a16="http://schemas.microsoft.com/office/drawing/2014/main" id="{9B471084-A202-4FA1-998A-98D7FD5A6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682" y="5539119"/>
                  <a:ext cx="1831449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82BB1AFC-FBE4-47AB-927A-D5F48F9343C8}"/>
                    </a:ext>
                  </a:extLst>
                </p:cNvPr>
                <p:cNvSpPr txBox="1"/>
                <p:nvPr/>
              </p:nvSpPr>
              <p:spPr>
                <a:xfrm>
                  <a:off x="4493027" y="5844447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→+0.8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82BB1AFC-FBE4-47AB-927A-D5F48F934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027" y="5844447"/>
                  <a:ext cx="1831449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8DF19944-33B5-4DFB-9DB2-8624B61DBAE1}"/>
                    </a:ext>
                  </a:extLst>
                </p:cNvPr>
                <p:cNvSpPr txBox="1"/>
                <p:nvPr/>
              </p:nvSpPr>
              <p:spPr>
                <a:xfrm>
                  <a:off x="6087945" y="4811953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8DF19944-33B5-4DFB-9DB2-8624B61DB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945" y="4811953"/>
                  <a:ext cx="466794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pole tekstowe 41">
                  <a:extLst>
                    <a:ext uri="{FF2B5EF4-FFF2-40B4-BE49-F238E27FC236}">
                      <a16:creationId xmlns:a16="http://schemas.microsoft.com/office/drawing/2014/main" id="{93ADFE40-4466-428A-A502-CD29307825B1}"/>
                    </a:ext>
                  </a:extLst>
                </p:cNvPr>
                <p:cNvSpPr txBox="1"/>
                <p:nvPr/>
              </p:nvSpPr>
              <p:spPr>
                <a:xfrm>
                  <a:off x="4493026" y="4955249"/>
                  <a:ext cx="18314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…………….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2" name="pole tekstowe 41">
                  <a:extLst>
                    <a:ext uri="{FF2B5EF4-FFF2-40B4-BE49-F238E27FC236}">
                      <a16:creationId xmlns:a16="http://schemas.microsoft.com/office/drawing/2014/main" id="{93ADFE40-4466-428A-A502-CD2930782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026" y="4955249"/>
                  <a:ext cx="1831449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Tabela 88">
                <a:extLst>
                  <a:ext uri="{FF2B5EF4-FFF2-40B4-BE49-F238E27FC236}">
                    <a16:creationId xmlns:a16="http://schemas.microsoft.com/office/drawing/2014/main" id="{4EB21924-15FE-4AD7-9900-A6522E7F1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451514"/>
                  </p:ext>
                </p:extLst>
              </p:nvPr>
            </p:nvGraphicFramePr>
            <p:xfrm>
              <a:off x="6457962" y="4265293"/>
              <a:ext cx="2902955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16393">
                      <a:extLst>
                        <a:ext uri="{9D8B030D-6E8A-4147-A177-3AD203B41FA5}">
                          <a16:colId xmlns:a16="http://schemas.microsoft.com/office/drawing/2014/main" val="3791482916"/>
                        </a:ext>
                      </a:extLst>
                    </a:gridCol>
                    <a:gridCol w="486562">
                      <a:extLst>
                        <a:ext uri="{9D8B030D-6E8A-4147-A177-3AD203B41FA5}">
                          <a16:colId xmlns:a16="http://schemas.microsoft.com/office/drawing/2014/main" val="25410879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  <m:r>
                                  <a:rPr lang="pl-PL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324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l-PL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|01⟩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0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pl-PL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16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16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pl-PL" sz="16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16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l-PL" sz="16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)⟩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|1</m:t>
                                </m:r>
                                <m:r>
                                  <a:rPr lang="pl-PL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9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l-PL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6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pl-PL" sz="16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6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|11⟩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493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4" name="Tabela 88">
                <a:extLst>
                  <a:ext uri="{FF2B5EF4-FFF2-40B4-BE49-F238E27FC236}">
                    <a16:creationId xmlns:a16="http://schemas.microsoft.com/office/drawing/2014/main" id="{4EB21924-15FE-4AD7-9900-A6522E7F1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451514"/>
                  </p:ext>
                </p:extLst>
              </p:nvPr>
            </p:nvGraphicFramePr>
            <p:xfrm>
              <a:off x="6457962" y="4265293"/>
              <a:ext cx="2902955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16393">
                      <a:extLst>
                        <a:ext uri="{9D8B030D-6E8A-4147-A177-3AD203B41FA5}">
                          <a16:colId xmlns:a16="http://schemas.microsoft.com/office/drawing/2014/main" val="3791482916"/>
                        </a:ext>
                      </a:extLst>
                    </a:gridCol>
                    <a:gridCol w="486562">
                      <a:extLst>
                        <a:ext uri="{9D8B030D-6E8A-4147-A177-3AD203B41FA5}">
                          <a16:colId xmlns:a16="http://schemas.microsoft.com/office/drawing/2014/main" val="25410879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1639" r="-20655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96250" t="-1639" r="-2500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324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100000" r="-20655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96250" t="-100000" r="-2500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0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203279" r="-2065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96250" t="-203279" r="-25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9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t="-303279" r="-2065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496250" t="-303279" r="-25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493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5CF79AEE-886D-4B1E-812E-9DCD60909604}"/>
                  </a:ext>
                </a:extLst>
              </p:cNvPr>
              <p:cNvSpPr txBox="1"/>
              <p:nvPr/>
            </p:nvSpPr>
            <p:spPr>
              <a:xfrm>
                <a:off x="7640619" y="5748653"/>
                <a:ext cx="6505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5CF79AEE-886D-4B1E-812E-9DCD6090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619" y="5748653"/>
                <a:ext cx="650591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Tabela 88">
                <a:extLst>
                  <a:ext uri="{FF2B5EF4-FFF2-40B4-BE49-F238E27FC236}">
                    <a16:creationId xmlns:a16="http://schemas.microsoft.com/office/drawing/2014/main" id="{1BC1B865-7589-4AC4-BA01-2904892F0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7291850"/>
                  </p:ext>
                </p:extLst>
              </p:nvPr>
            </p:nvGraphicFramePr>
            <p:xfrm>
              <a:off x="9489795" y="4258030"/>
              <a:ext cx="2154124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92062">
                      <a:extLst>
                        <a:ext uri="{9D8B030D-6E8A-4147-A177-3AD203B41FA5}">
                          <a16:colId xmlns:a16="http://schemas.microsoft.com/office/drawing/2014/main" val="3791482916"/>
                        </a:ext>
                      </a:extLst>
                    </a:gridCol>
                    <a:gridCol w="562062">
                      <a:extLst>
                        <a:ext uri="{9D8B030D-6E8A-4147-A177-3AD203B41FA5}">
                          <a16:colId xmlns:a16="http://schemas.microsoft.com/office/drawing/2014/main" val="25410879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  <m:r>
                                  <a:rPr lang="pl-PL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324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⟩"/>
                                        <m:ctrlPr>
                                          <a:rPr lang="pl-PL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l-PL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⟩"/>
                                        <m:ctrlPr>
                                          <a:rPr lang="pl-PL" sz="16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6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pl-PL" sz="1600" b="0" i="1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0" i="1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|01⟩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0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|1</m:t>
                                </m:r>
                                <m:r>
                                  <a:rPr lang="pl-PL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9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⟩"/>
                                        <m:ctrlPr>
                                          <a:rPr lang="pl-PL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l-PL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|"/>
                                        <m:endChr m:val="⟩"/>
                                        <m:ctrlPr>
                                          <a:rPr lang="pl-PL" sz="16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6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pl-PL" sz="1600" b="0" i="1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0" i="1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|11⟩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493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6" name="Tabela 88">
                <a:extLst>
                  <a:ext uri="{FF2B5EF4-FFF2-40B4-BE49-F238E27FC236}">
                    <a16:creationId xmlns:a16="http://schemas.microsoft.com/office/drawing/2014/main" id="{1BC1B865-7589-4AC4-BA01-2904892F0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7291850"/>
                  </p:ext>
                </p:extLst>
              </p:nvPr>
            </p:nvGraphicFramePr>
            <p:xfrm>
              <a:off x="9489795" y="4258030"/>
              <a:ext cx="2154124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92062">
                      <a:extLst>
                        <a:ext uri="{9D8B030D-6E8A-4147-A177-3AD203B41FA5}">
                          <a16:colId xmlns:a16="http://schemas.microsoft.com/office/drawing/2014/main" val="3791482916"/>
                        </a:ext>
                      </a:extLst>
                    </a:gridCol>
                    <a:gridCol w="562062">
                      <a:extLst>
                        <a:ext uri="{9D8B030D-6E8A-4147-A177-3AD203B41FA5}">
                          <a16:colId xmlns:a16="http://schemas.microsoft.com/office/drawing/2014/main" val="25410879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1639" r="-36260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281720" t="-1639" r="-2151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324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101639" r="-3626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281720" t="-101639" r="-21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0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201639" r="-3626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281720" t="-201639" r="-21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9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301639" r="-3626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l="-281720" t="-301639" r="-2151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493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0B02186F-1CF2-4F68-8F11-DF24C9A44578}"/>
                  </a:ext>
                </a:extLst>
              </p:cNvPr>
              <p:cNvSpPr txBox="1"/>
              <p:nvPr/>
            </p:nvSpPr>
            <p:spPr>
              <a:xfrm>
                <a:off x="10210936" y="5723820"/>
                <a:ext cx="6505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0B02186F-1CF2-4F68-8F11-DF24C9A44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936" y="5723820"/>
                <a:ext cx="650591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upa 49">
            <a:extLst>
              <a:ext uri="{FF2B5EF4-FFF2-40B4-BE49-F238E27FC236}">
                <a16:creationId xmlns:a16="http://schemas.microsoft.com/office/drawing/2014/main" id="{564F0ABE-EA17-47CA-B0F0-C06F2092AE52}"/>
              </a:ext>
            </a:extLst>
          </p:cNvPr>
          <p:cNvGrpSpPr/>
          <p:nvPr/>
        </p:nvGrpSpPr>
        <p:grpSpPr>
          <a:xfrm>
            <a:off x="4899171" y="3429000"/>
            <a:ext cx="1317071" cy="2754001"/>
            <a:chOff x="4899171" y="3429000"/>
            <a:chExt cx="1317071" cy="2754001"/>
          </a:xfrm>
        </p:grpSpPr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237EED05-CC50-42D8-9B9B-09F03F53193E}"/>
                </a:ext>
              </a:extLst>
            </p:cNvPr>
            <p:cNvSpPr/>
            <p:nvPr/>
          </p:nvSpPr>
          <p:spPr>
            <a:xfrm>
              <a:off x="4899171" y="3429000"/>
              <a:ext cx="1317071" cy="2754001"/>
            </a:xfrm>
            <a:prstGeom prst="rect">
              <a:avLst/>
            </a:prstGeom>
            <a:noFill/>
            <a:ln w="158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Obraz 48">
              <a:extLst>
                <a:ext uri="{FF2B5EF4-FFF2-40B4-BE49-F238E27FC236}">
                  <a16:creationId xmlns:a16="http://schemas.microsoft.com/office/drawing/2014/main" id="{64BD938A-895C-4AFD-AD5C-5400161C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05077" y="3533601"/>
              <a:ext cx="508461" cy="510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5" grpId="0"/>
      <p:bldP spid="27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1185</Words>
  <Application>Microsoft Office PowerPoint</Application>
  <PresentationFormat>Panoramiczny</PresentationFormat>
  <Paragraphs>330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 3</vt:lpstr>
      <vt:lpstr>Office Theme</vt:lpstr>
      <vt:lpstr>Quantum Sampling</vt:lpstr>
      <vt:lpstr>Deterministic QC</vt:lpstr>
      <vt:lpstr>Quantum Sampling</vt:lpstr>
      <vt:lpstr>Sketch of the evolution operator idea</vt:lpstr>
      <vt:lpstr>Meaning of qubits</vt:lpstr>
      <vt:lpstr>Isn’t it just fancy way of coding numbers?</vt:lpstr>
      <vt:lpstr>State comparison</vt:lpstr>
      <vt:lpstr>Superposing again</vt:lpstr>
      <vt:lpstr>Forging probability</vt:lpstr>
      <vt:lpstr>The architecture of QCoSamp</vt:lpstr>
      <vt:lpstr>To balance or not to balance?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Sampling</dc:title>
  <dc:creator>K W</dc:creator>
  <cp:lastModifiedBy>K W</cp:lastModifiedBy>
  <cp:revision>95</cp:revision>
  <dcterms:created xsi:type="dcterms:W3CDTF">2021-01-09T14:29:33Z</dcterms:created>
  <dcterms:modified xsi:type="dcterms:W3CDTF">2021-01-12T08:22:42Z</dcterms:modified>
</cp:coreProperties>
</file>