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571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37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572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464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437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72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079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333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9290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991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201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8000"/>
                    </a14:imgEffect>
                    <a14:imgEffect>
                      <a14:brightnessContrast bright="-49000" contras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15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7.png"/><Relationship Id="rId7" Type="http://schemas.openxmlformats.org/officeDocument/2006/relationships/image" Target="../media/image23.png"/><Relationship Id="rId12" Type="http://schemas.openxmlformats.org/officeDocument/2006/relationships/image" Target="../media/image103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02.png"/><Relationship Id="rId5" Type="http://schemas.openxmlformats.org/officeDocument/2006/relationships/image" Target="../media/image15.png"/><Relationship Id="rId10" Type="http://schemas.openxmlformats.org/officeDocument/2006/relationships/image" Target="../media/image101.png"/><Relationship Id="rId4" Type="http://schemas.openxmlformats.org/officeDocument/2006/relationships/image" Target="../media/image98.png"/><Relationship Id="rId9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3.pn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82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29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81.png"/><Relationship Id="rId32" Type="http://schemas.openxmlformats.org/officeDocument/2006/relationships/image" Target="../media/image89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5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31" Type="http://schemas.openxmlformats.org/officeDocument/2006/relationships/image" Target="../media/image88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84.png"/><Relationship Id="rId30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TTRACT featured stories: High power laser beam profile and pointing  measurement (HPLM) - ATTRACT Project">
            <a:extLst>
              <a:ext uri="{FF2B5EF4-FFF2-40B4-BE49-F238E27FC236}">
                <a16:creationId xmlns:a16="http://schemas.microsoft.com/office/drawing/2014/main" id="{4B7CD134-DEAA-44BF-8F63-745DE94C3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34"/>
          <a:stretch/>
        </p:blipFill>
        <p:spPr bwMode="auto">
          <a:xfrm>
            <a:off x="2787418" y="975"/>
            <a:ext cx="94014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Obraz zawierający płaszczka, sieć, stułbiopławy&#10;&#10;Opis wygenerowany automatycznie">
            <a:extLst>
              <a:ext uri="{FF2B5EF4-FFF2-40B4-BE49-F238E27FC236}">
                <a16:creationId xmlns:a16="http://schemas.microsoft.com/office/drawing/2014/main" id="{0373736D-C233-49E5-8C3F-A426CD64C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55" b="13545"/>
          <a:stretch/>
        </p:blipFill>
        <p:spPr>
          <a:xfrm>
            <a:off x="19" y="0"/>
            <a:ext cx="12191981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767920" y="0"/>
                </a:moveTo>
                <a:lnTo>
                  <a:pt x="12192000" y="0"/>
                </a:lnTo>
                <a:lnTo>
                  <a:pt x="12192000" y="927417"/>
                </a:lnTo>
                <a:lnTo>
                  <a:pt x="12082763" y="823269"/>
                </a:lnTo>
                <a:cubicBezTo>
                  <a:pt x="11719580" y="493176"/>
                  <a:pt x="11300738" y="223239"/>
                  <a:pt x="10841978" y="29200"/>
                </a:cubicBezTo>
                <a:close/>
                <a:moveTo>
                  <a:pt x="6012882" y="0"/>
                </a:moveTo>
                <a:lnTo>
                  <a:pt x="7504417" y="0"/>
                </a:lnTo>
                <a:lnTo>
                  <a:pt x="7430359" y="29200"/>
                </a:lnTo>
                <a:cubicBezTo>
                  <a:pt x="5857467" y="694478"/>
                  <a:pt x="4753816" y="2251936"/>
                  <a:pt x="4753816" y="4067166"/>
                </a:cubicBezTo>
                <a:cubicBezTo>
                  <a:pt x="4753816" y="5126051"/>
                  <a:pt x="5129364" y="6097221"/>
                  <a:pt x="5754532" y="6854750"/>
                </a:cubicBezTo>
                <a:lnTo>
                  <a:pt x="5757486" y="6858000"/>
                </a:lnTo>
                <a:lnTo>
                  <a:pt x="4830677" y="6858000"/>
                </a:lnTo>
                <a:lnTo>
                  <a:pt x="4745134" y="6724465"/>
                </a:lnTo>
                <a:cubicBezTo>
                  <a:pt x="4274836" y="5949876"/>
                  <a:pt x="4004010" y="5040579"/>
                  <a:pt x="4004010" y="4067979"/>
                </a:cubicBezTo>
                <a:cubicBezTo>
                  <a:pt x="4004010" y="2476453"/>
                  <a:pt x="4729195" y="1054430"/>
                  <a:pt x="5866922" y="114788"/>
                </a:cubicBezTo>
                <a:close/>
                <a:moveTo>
                  <a:pt x="0" y="0"/>
                </a:moveTo>
                <a:lnTo>
                  <a:pt x="4336230" y="0"/>
                </a:lnTo>
                <a:lnTo>
                  <a:pt x="4279837" y="65151"/>
                </a:lnTo>
                <a:cubicBezTo>
                  <a:pt x="3384436" y="1150943"/>
                  <a:pt x="2846555" y="2542953"/>
                  <a:pt x="2846555" y="4060687"/>
                </a:cubicBezTo>
                <a:cubicBezTo>
                  <a:pt x="2846555" y="5036374"/>
                  <a:pt x="3068843" y="5960103"/>
                  <a:pt x="3465501" y="6783922"/>
                </a:cubicBezTo>
                <a:lnTo>
                  <a:pt x="35034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1" name="Freeform 95">
            <a:extLst>
              <a:ext uri="{FF2B5EF4-FFF2-40B4-BE49-F238E27FC236}">
                <a16:creationId xmlns:a16="http://schemas.microsoft.com/office/drawing/2014/main" id="{5EFCEEFE-DD72-4E23-A203-092AB1A62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6555" y="-18287"/>
            <a:ext cx="9373908" cy="6920069"/>
          </a:xfrm>
          <a:custGeom>
            <a:avLst/>
            <a:gdLst>
              <a:gd name="connsiteX0" fmla="*/ 9363722 w 9373908"/>
              <a:gd name="connsiteY0" fmla="*/ 0 h 6920069"/>
              <a:gd name="connsiteX1" fmla="*/ 9373908 w 9373908"/>
              <a:gd name="connsiteY1" fmla="*/ 0 h 6920069"/>
              <a:gd name="connsiteX2" fmla="*/ 9373908 w 9373908"/>
              <a:gd name="connsiteY2" fmla="*/ 8011 h 6920069"/>
              <a:gd name="connsiteX3" fmla="*/ 4704244 w 9373908"/>
              <a:gd name="connsiteY3" fmla="*/ 0 h 6920069"/>
              <a:gd name="connsiteX4" fmla="*/ 7874983 w 9373908"/>
              <a:gd name="connsiteY4" fmla="*/ 0 h 6920069"/>
              <a:gd name="connsiteX5" fmla="*/ 7995423 w 9373908"/>
              <a:gd name="connsiteY5" fmla="*/ 47488 h 6920069"/>
              <a:gd name="connsiteX6" fmla="*/ 9236208 w 9373908"/>
              <a:gd name="connsiteY6" fmla="*/ 841557 h 6920069"/>
              <a:gd name="connsiteX7" fmla="*/ 9373908 w 9373908"/>
              <a:gd name="connsiteY7" fmla="*/ 972842 h 6920069"/>
              <a:gd name="connsiteX8" fmla="*/ 9373908 w 9373908"/>
              <a:gd name="connsiteY8" fmla="*/ 6920069 h 6920069"/>
              <a:gd name="connsiteX9" fmla="*/ 2950722 w 9373908"/>
              <a:gd name="connsiteY9" fmla="*/ 6920069 h 6920069"/>
              <a:gd name="connsiteX10" fmla="*/ 2907977 w 9373908"/>
              <a:gd name="connsiteY10" fmla="*/ 6873037 h 6920069"/>
              <a:gd name="connsiteX11" fmla="*/ 1907260 w 9373908"/>
              <a:gd name="connsiteY11" fmla="*/ 4085454 h 6920069"/>
              <a:gd name="connsiteX12" fmla="*/ 4583804 w 9373908"/>
              <a:gd name="connsiteY12" fmla="*/ 47488 h 6920069"/>
              <a:gd name="connsiteX13" fmla="*/ 1505505 w 9373908"/>
              <a:gd name="connsiteY13" fmla="*/ 0 h 6920069"/>
              <a:gd name="connsiteX14" fmla="*/ 3189581 w 9373908"/>
              <a:gd name="connsiteY14" fmla="*/ 0 h 6920069"/>
              <a:gd name="connsiteX15" fmla="*/ 3020368 w 9373908"/>
              <a:gd name="connsiteY15" fmla="*/ 133076 h 6920069"/>
              <a:gd name="connsiteX16" fmla="*/ 1157455 w 9373908"/>
              <a:gd name="connsiteY16" fmla="*/ 4086267 h 6920069"/>
              <a:gd name="connsiteX17" fmla="*/ 1898579 w 9373908"/>
              <a:gd name="connsiteY17" fmla="*/ 6742753 h 6920069"/>
              <a:gd name="connsiteX18" fmla="*/ 2012168 w 9373908"/>
              <a:gd name="connsiteY18" fmla="*/ 6920069 h 6920069"/>
              <a:gd name="connsiteX19" fmla="*/ 679265 w 9373908"/>
              <a:gd name="connsiteY19" fmla="*/ 6920069 h 6920069"/>
              <a:gd name="connsiteX20" fmla="*/ 618946 w 9373908"/>
              <a:gd name="connsiteY20" fmla="*/ 6802210 h 6920069"/>
              <a:gd name="connsiteX21" fmla="*/ 0 w 9373908"/>
              <a:gd name="connsiteY21" fmla="*/ 4078975 h 6920069"/>
              <a:gd name="connsiteX22" fmla="*/ 1433282 w 9373908"/>
              <a:gd name="connsiteY22" fmla="*/ 83440 h 692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73908" h="6920069">
                <a:moveTo>
                  <a:pt x="9363722" y="0"/>
                </a:moveTo>
                <a:lnTo>
                  <a:pt x="9373908" y="0"/>
                </a:lnTo>
                <a:lnTo>
                  <a:pt x="9373908" y="8011"/>
                </a:lnTo>
                <a:close/>
                <a:moveTo>
                  <a:pt x="4704244" y="0"/>
                </a:moveTo>
                <a:lnTo>
                  <a:pt x="7874983" y="0"/>
                </a:lnTo>
                <a:lnTo>
                  <a:pt x="7995423" y="47488"/>
                </a:lnTo>
                <a:cubicBezTo>
                  <a:pt x="8454183" y="241528"/>
                  <a:pt x="8873025" y="511464"/>
                  <a:pt x="9236208" y="841557"/>
                </a:cubicBezTo>
                <a:lnTo>
                  <a:pt x="9373908" y="972842"/>
                </a:lnTo>
                <a:lnTo>
                  <a:pt x="9373908" y="6920069"/>
                </a:lnTo>
                <a:lnTo>
                  <a:pt x="2950722" y="6920069"/>
                </a:lnTo>
                <a:lnTo>
                  <a:pt x="2907977" y="6873037"/>
                </a:lnTo>
                <a:cubicBezTo>
                  <a:pt x="2282808" y="6115509"/>
                  <a:pt x="1907260" y="5144339"/>
                  <a:pt x="1907260" y="4085454"/>
                </a:cubicBezTo>
                <a:cubicBezTo>
                  <a:pt x="1907260" y="2270224"/>
                  <a:pt x="3010912" y="712766"/>
                  <a:pt x="4583804" y="47488"/>
                </a:cubicBezTo>
                <a:close/>
                <a:moveTo>
                  <a:pt x="1505505" y="0"/>
                </a:moveTo>
                <a:lnTo>
                  <a:pt x="3189581" y="0"/>
                </a:lnTo>
                <a:lnTo>
                  <a:pt x="3020368" y="133076"/>
                </a:lnTo>
                <a:cubicBezTo>
                  <a:pt x="1882640" y="1072718"/>
                  <a:pt x="1157455" y="2494741"/>
                  <a:pt x="1157455" y="4086267"/>
                </a:cubicBezTo>
                <a:cubicBezTo>
                  <a:pt x="1157455" y="5058867"/>
                  <a:pt x="1428281" y="5968164"/>
                  <a:pt x="1898579" y="6742753"/>
                </a:cubicBezTo>
                <a:lnTo>
                  <a:pt x="2012168" y="6920069"/>
                </a:lnTo>
                <a:lnTo>
                  <a:pt x="679265" y="6920069"/>
                </a:lnTo>
                <a:lnTo>
                  <a:pt x="618946" y="6802210"/>
                </a:lnTo>
                <a:cubicBezTo>
                  <a:pt x="222288" y="5978391"/>
                  <a:pt x="0" y="5054662"/>
                  <a:pt x="0" y="4078975"/>
                </a:cubicBezTo>
                <a:cubicBezTo>
                  <a:pt x="0" y="2561242"/>
                  <a:pt x="537881" y="1169231"/>
                  <a:pt x="1433282" y="83440"/>
                </a:cubicBezTo>
                <a:close/>
              </a:path>
            </a:pathLst>
          </a:custGeom>
          <a:noFill/>
          <a:ln w="603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2A73F40A-89D3-430B-96F3-4FFB3CC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41CE0F-8AF5-43FB-B324-EF1465CCF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1133" y="2027603"/>
            <a:ext cx="5097041" cy="2685831"/>
          </a:xfrm>
        </p:spPr>
        <p:txBody>
          <a:bodyPr>
            <a:normAutofit/>
          </a:bodyPr>
          <a:lstStyle/>
          <a:p>
            <a:pPr algn="l"/>
            <a:r>
              <a:rPr lang="pl-PL" sz="4800"/>
              <a:t>LOOK</a:t>
            </a:r>
            <a:endParaRPr lang="en-US" sz="480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C945167-55FD-47CD-8DB0-EF45B3CAD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1133" y="4849959"/>
            <a:ext cx="4774196" cy="915841"/>
          </a:xfrm>
        </p:spPr>
        <p:txBody>
          <a:bodyPr>
            <a:normAutofit/>
          </a:bodyPr>
          <a:lstStyle/>
          <a:p>
            <a:pPr algn="l">
              <a:spcAft>
                <a:spcPts val="1000"/>
              </a:spcAft>
            </a:pPr>
            <a:r>
              <a:rPr lang="en-US" sz="2000"/>
              <a:t>The laboratory of quantum computation based on optical phenomena in Gliwice (SUT)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6DD191D-F73B-4417-9E2A-37F9E45575CC}"/>
              </a:ext>
            </a:extLst>
          </p:cNvPr>
          <p:cNvSpPr/>
          <p:nvPr/>
        </p:nvSpPr>
        <p:spPr>
          <a:xfrm>
            <a:off x="0" y="14069"/>
            <a:ext cx="3719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Katedra Grafiki, Wizji Komputerowej i Systemów Cyfrowych</a:t>
            </a:r>
            <a:endParaRPr lang="pl-PL" dirty="0">
              <a:solidFill>
                <a:schemeClr val="accent4"/>
              </a:solidFill>
            </a:endParaRPr>
          </a:p>
        </p:txBody>
      </p:sp>
      <p:pic>
        <p:nvPicPr>
          <p:cNvPr id="10" name="Obraz 9" descr="Obraz zawierający pomieszczenie, rysunek&#10;&#10;Opis wygenerowany automatycznie">
            <a:extLst>
              <a:ext uri="{FF2B5EF4-FFF2-40B4-BE49-F238E27FC236}">
                <a16:creationId xmlns:a16="http://schemas.microsoft.com/office/drawing/2014/main" id="{EAFA30F3-AA47-471B-8D9D-404907E1B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68" y="693978"/>
            <a:ext cx="1515707" cy="1565239"/>
          </a:xfrm>
          <a:prstGeom prst="rect">
            <a:avLst/>
          </a:prstGeom>
        </p:spPr>
      </p:pic>
      <p:sp>
        <p:nvSpPr>
          <p:cNvPr id="12" name="Podtytuł 2">
            <a:extLst>
              <a:ext uri="{FF2B5EF4-FFF2-40B4-BE49-F238E27FC236}">
                <a16:creationId xmlns:a16="http://schemas.microsoft.com/office/drawing/2014/main" id="{C6783811-9992-4382-A42C-8912858260A6}"/>
              </a:ext>
            </a:extLst>
          </p:cNvPr>
          <p:cNvSpPr txBox="1">
            <a:spLocks/>
          </p:cNvSpPr>
          <p:nvPr/>
        </p:nvSpPr>
        <p:spPr>
          <a:xfrm>
            <a:off x="-577353" y="6373558"/>
            <a:ext cx="4513791" cy="371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l-PL" dirty="0">
                <a:solidFill>
                  <a:schemeClr val="tx2"/>
                </a:solidFill>
              </a:rPr>
              <a:t>Kamil Wereszczyński</a:t>
            </a:r>
            <a:endParaRPr lang="pl-P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01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4363020-0E2D-458B-9EA9-5C434F30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6187097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>
                <a:solidFill>
                  <a:srgbClr val="FFFFFF"/>
                </a:solidFill>
              </a:rPr>
              <a:t>KLM – </a:t>
            </a:r>
            <a:r>
              <a:rPr lang="pl-PL" sz="5200" dirty="0" err="1">
                <a:solidFill>
                  <a:srgbClr val="FFFFFF"/>
                </a:solidFill>
              </a:rPr>
              <a:t>photon</a:t>
            </a:r>
            <a:r>
              <a:rPr lang="pl-PL" sz="5200" dirty="0">
                <a:solidFill>
                  <a:srgbClr val="FFFFFF"/>
                </a:solidFill>
              </a:rPr>
              <a:t> </a:t>
            </a:r>
            <a:r>
              <a:rPr lang="pl-PL" sz="5200" dirty="0" err="1">
                <a:solidFill>
                  <a:srgbClr val="FFFFFF"/>
                </a:solidFill>
              </a:rPr>
              <a:t>bunching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1AB837E-8F88-4F2A-BC7E-EFB7AE04F6C5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D5B7EC4-EFA8-44D8-8C8A-3E4748B5CAB5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wal 6">
            <a:extLst>
              <a:ext uri="{FF2B5EF4-FFF2-40B4-BE49-F238E27FC236}">
                <a16:creationId xmlns:a16="http://schemas.microsoft.com/office/drawing/2014/main" id="{E4629850-F9FE-4310-B1F2-8E40A91E90D3}"/>
              </a:ext>
            </a:extLst>
          </p:cNvPr>
          <p:cNvSpPr/>
          <p:nvPr/>
        </p:nvSpPr>
        <p:spPr>
          <a:xfrm>
            <a:off x="969818" y="1893431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algn="ctr"/>
            <a:endParaRPr lang="en-US" dirty="0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5AEF321E-D674-4435-9EF1-D8CC1E00503B}"/>
              </a:ext>
            </a:extLst>
          </p:cNvPr>
          <p:cNvSpPr/>
          <p:nvPr/>
        </p:nvSpPr>
        <p:spPr>
          <a:xfrm>
            <a:off x="5989320" y="1864298"/>
            <a:ext cx="1069848" cy="3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detector</a:t>
            </a:r>
            <a:endParaRPr lang="en-US" dirty="0"/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1329C970-06C6-4920-8042-DAA8AF8D3D67}"/>
              </a:ext>
            </a:extLst>
          </p:cNvPr>
          <p:cNvSpPr/>
          <p:nvPr/>
        </p:nvSpPr>
        <p:spPr>
          <a:xfrm>
            <a:off x="5989320" y="3172721"/>
            <a:ext cx="1069848" cy="3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detector</a:t>
            </a:r>
            <a:endParaRPr lang="en-US" dirty="0"/>
          </a:p>
        </p:txBody>
      </p:sp>
      <p:cxnSp>
        <p:nvCxnSpPr>
          <p:cNvPr id="22" name="Łącznik prosty ze strzałką 20">
            <a:extLst>
              <a:ext uri="{FF2B5EF4-FFF2-40B4-BE49-F238E27FC236}">
                <a16:creationId xmlns:a16="http://schemas.microsoft.com/office/drawing/2014/main" id="{237D4FCD-632E-40F7-B984-1115DD57629B}"/>
              </a:ext>
            </a:extLst>
          </p:cNvPr>
          <p:cNvCxnSpPr>
            <a:cxnSpLocks/>
          </p:cNvCxnSpPr>
          <p:nvPr/>
        </p:nvCxnSpPr>
        <p:spPr>
          <a:xfrm flipV="1">
            <a:off x="1909076" y="2019434"/>
            <a:ext cx="2552979" cy="1214021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Łącznik prosty ze strzałką 20">
            <a:extLst>
              <a:ext uri="{FF2B5EF4-FFF2-40B4-BE49-F238E27FC236}">
                <a16:creationId xmlns:a16="http://schemas.microsoft.com/office/drawing/2014/main" id="{9E05A48A-B400-4B4A-B07F-8B77055C3733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453128" y="2019434"/>
            <a:ext cx="1536192" cy="0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Łącznik prosty ze strzałką 20">
            <a:extLst>
              <a:ext uri="{FF2B5EF4-FFF2-40B4-BE49-F238E27FC236}">
                <a16:creationId xmlns:a16="http://schemas.microsoft.com/office/drawing/2014/main" id="{C728A4D9-9906-46C2-BBEE-484FC3E28896}"/>
              </a:ext>
            </a:extLst>
          </p:cNvPr>
          <p:cNvCxnSpPr>
            <a:cxnSpLocks/>
          </p:cNvCxnSpPr>
          <p:nvPr/>
        </p:nvCxnSpPr>
        <p:spPr>
          <a:xfrm>
            <a:off x="1909076" y="2019433"/>
            <a:ext cx="2561905" cy="1308424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Łącznik prosty ze strzałką 20">
            <a:extLst>
              <a:ext uri="{FF2B5EF4-FFF2-40B4-BE49-F238E27FC236}">
                <a16:creationId xmlns:a16="http://schemas.microsoft.com/office/drawing/2014/main" id="{EC2C2024-6121-4445-8A6B-FB2963F6168D}"/>
              </a:ext>
            </a:extLst>
          </p:cNvPr>
          <p:cNvCxnSpPr>
            <a:cxnSpLocks/>
          </p:cNvCxnSpPr>
          <p:nvPr/>
        </p:nvCxnSpPr>
        <p:spPr>
          <a:xfrm>
            <a:off x="4453128" y="3327857"/>
            <a:ext cx="1536192" cy="0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FFDAD176-1428-48AE-9609-64B1CCA1077D}"/>
              </a:ext>
            </a:extLst>
          </p:cNvPr>
          <p:cNvSpPr/>
          <p:nvPr/>
        </p:nvSpPr>
        <p:spPr>
          <a:xfrm>
            <a:off x="2994817" y="1817097"/>
            <a:ext cx="372571" cy="161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dirty="0"/>
              <a:t> BS 50/50</a:t>
            </a:r>
            <a:endParaRPr lang="en-US" dirty="0"/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A85DD534-AA11-40E1-83CC-C49742F081A2}"/>
              </a:ext>
            </a:extLst>
          </p:cNvPr>
          <p:cNvSpPr/>
          <p:nvPr/>
        </p:nvSpPr>
        <p:spPr>
          <a:xfrm>
            <a:off x="1013878" y="3087058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algn="ctr"/>
            <a:endParaRPr lang="en-US" dirty="0"/>
          </a:p>
        </p:txBody>
      </p:sp>
      <p:cxnSp>
        <p:nvCxnSpPr>
          <p:cNvPr id="40" name="Łącznik prosty ze strzałką 20">
            <a:extLst>
              <a:ext uri="{FF2B5EF4-FFF2-40B4-BE49-F238E27FC236}">
                <a16:creationId xmlns:a16="http://schemas.microsoft.com/office/drawing/2014/main" id="{0977ED84-8C79-4AFD-B6C5-8B48C2E3841A}"/>
              </a:ext>
            </a:extLst>
          </p:cNvPr>
          <p:cNvCxnSpPr>
            <a:cxnSpLocks/>
            <a:stCxn id="39" idx="6"/>
          </p:cNvCxnSpPr>
          <p:nvPr/>
        </p:nvCxnSpPr>
        <p:spPr>
          <a:xfrm>
            <a:off x="1301878" y="3231058"/>
            <a:ext cx="607198" cy="2397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Łącznik prosty ze strzałką 20">
            <a:extLst>
              <a:ext uri="{FF2B5EF4-FFF2-40B4-BE49-F238E27FC236}">
                <a16:creationId xmlns:a16="http://schemas.microsoft.com/office/drawing/2014/main" id="{BB2E4082-74B7-4053-BD28-C31D23256DE2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1257818" y="2037431"/>
            <a:ext cx="651258" cy="599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ole tekstowe 46">
                <a:extLst>
                  <a:ext uri="{FF2B5EF4-FFF2-40B4-BE49-F238E27FC236}">
                    <a16:creationId xmlns:a16="http://schemas.microsoft.com/office/drawing/2014/main" id="{2887CDF8-D7FA-4CFA-BED6-9ECF7AB92DB0}"/>
                  </a:ext>
                </a:extLst>
              </p:cNvPr>
              <p:cNvSpPr txBox="1"/>
              <p:nvPr/>
            </p:nvSpPr>
            <p:spPr>
              <a:xfrm>
                <a:off x="3509649" y="2037431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pole tekstowe 46">
                <a:extLst>
                  <a:ext uri="{FF2B5EF4-FFF2-40B4-BE49-F238E27FC236}">
                    <a16:creationId xmlns:a16="http://schemas.microsoft.com/office/drawing/2014/main" id="{2887CDF8-D7FA-4CFA-BED6-9ECF7AB92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649" y="2037431"/>
                <a:ext cx="35067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pole tekstowe 47">
                <a:extLst>
                  <a:ext uri="{FF2B5EF4-FFF2-40B4-BE49-F238E27FC236}">
                    <a16:creationId xmlns:a16="http://schemas.microsoft.com/office/drawing/2014/main" id="{1ACA1D53-7C97-44FA-9FB4-8EB5D61A8D00}"/>
                  </a:ext>
                </a:extLst>
              </p:cNvPr>
              <p:cNvSpPr txBox="1"/>
              <p:nvPr/>
            </p:nvSpPr>
            <p:spPr>
              <a:xfrm>
                <a:off x="3509648" y="2976522"/>
                <a:ext cx="3779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pole tekstowe 47">
                <a:extLst>
                  <a:ext uri="{FF2B5EF4-FFF2-40B4-BE49-F238E27FC236}">
                    <a16:creationId xmlns:a16="http://schemas.microsoft.com/office/drawing/2014/main" id="{1ACA1D53-7C97-44FA-9FB4-8EB5D61A8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648" y="2976522"/>
                <a:ext cx="3779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pole tekstowe 48">
                <a:extLst>
                  <a:ext uri="{FF2B5EF4-FFF2-40B4-BE49-F238E27FC236}">
                    <a16:creationId xmlns:a16="http://schemas.microsoft.com/office/drawing/2014/main" id="{F2D40FCB-E587-4F80-9E41-EBE741DB3594}"/>
                  </a:ext>
                </a:extLst>
              </p:cNvPr>
              <p:cNvSpPr txBox="1"/>
              <p:nvPr/>
            </p:nvSpPr>
            <p:spPr>
              <a:xfrm>
                <a:off x="847845" y="2429840"/>
                <a:ext cx="918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pl-PL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pole tekstowe 48">
                <a:extLst>
                  <a:ext uri="{FF2B5EF4-FFF2-40B4-BE49-F238E27FC236}">
                    <a16:creationId xmlns:a16="http://schemas.microsoft.com/office/drawing/2014/main" id="{F2D40FCB-E587-4F80-9E41-EBE741DB3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45" y="2429840"/>
                <a:ext cx="9189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a 1">
            <a:extLst>
              <a:ext uri="{FF2B5EF4-FFF2-40B4-BE49-F238E27FC236}">
                <a16:creationId xmlns:a16="http://schemas.microsoft.com/office/drawing/2014/main" id="{455A2CC6-2D6C-476F-AFC2-ED7935FC8A52}"/>
              </a:ext>
            </a:extLst>
          </p:cNvPr>
          <p:cNvGrpSpPr/>
          <p:nvPr/>
        </p:nvGrpSpPr>
        <p:grpSpPr>
          <a:xfrm>
            <a:off x="723900" y="3682279"/>
            <a:ext cx="7619955" cy="2857066"/>
            <a:chOff x="723900" y="3682279"/>
            <a:chExt cx="7619955" cy="2857066"/>
          </a:xfrm>
        </p:grpSpPr>
        <p:sp>
          <p:nvSpPr>
            <p:cNvPr id="34" name="Prostokąt: zaokrąglone rogi 33">
              <a:extLst>
                <a:ext uri="{FF2B5EF4-FFF2-40B4-BE49-F238E27FC236}">
                  <a16:creationId xmlns:a16="http://schemas.microsoft.com/office/drawing/2014/main" id="{6E0C85B2-A75C-4F9B-8B96-45B12418E90C}"/>
                </a:ext>
              </a:extLst>
            </p:cNvPr>
            <p:cNvSpPr/>
            <p:nvPr/>
          </p:nvSpPr>
          <p:spPr>
            <a:xfrm>
              <a:off x="723900" y="3682279"/>
              <a:ext cx="7619955" cy="2857066"/>
            </a:xfrm>
            <a:prstGeom prst="roundRect">
              <a:avLst>
                <a:gd name="adj" fmla="val 4024"/>
              </a:avLst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pl-PL" sz="2000" b="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pole tekstowe 49">
                  <a:extLst>
                    <a:ext uri="{FF2B5EF4-FFF2-40B4-BE49-F238E27FC236}">
                      <a16:creationId xmlns:a16="http://schemas.microsoft.com/office/drawing/2014/main" id="{457505FF-8BB8-415B-BCEE-C8DA74BB494A}"/>
                    </a:ext>
                  </a:extLst>
                </p:cNvPr>
                <p:cNvSpPr txBox="1"/>
                <p:nvPr/>
              </p:nvSpPr>
              <p:spPr>
                <a:xfrm>
                  <a:off x="847845" y="3874163"/>
                  <a:ext cx="918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pl-PL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b="0" i="1" dirty="0" smtClean="0"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e>
                            </m:d>
                          </m:e>
                          <m:sub>
                            <m:r>
                              <a:rPr lang="pl-PL" b="0" i="1" dirty="0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0" name="pole tekstowe 49">
                  <a:extLst>
                    <a:ext uri="{FF2B5EF4-FFF2-40B4-BE49-F238E27FC236}">
                      <a16:creationId xmlns:a16="http://schemas.microsoft.com/office/drawing/2014/main" id="{457505FF-8BB8-415B-BCEE-C8DA74BB49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845" y="3874163"/>
                  <a:ext cx="91897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pole tekstowe 50">
                  <a:extLst>
                    <a:ext uri="{FF2B5EF4-FFF2-40B4-BE49-F238E27FC236}">
                      <a16:creationId xmlns:a16="http://schemas.microsoft.com/office/drawing/2014/main" id="{85045B4E-2E50-4026-9566-A5E3BA852123}"/>
                    </a:ext>
                  </a:extLst>
                </p:cNvPr>
                <p:cNvSpPr txBox="1"/>
                <p:nvPr/>
              </p:nvSpPr>
              <p:spPr>
                <a:xfrm>
                  <a:off x="889589" y="4272774"/>
                  <a:ext cx="1003801" cy="376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sSup>
                          <m:sSup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d>
                          <m:dPr>
                            <m:begChr m:val="|"/>
                            <m:endChr m:val="⟩"/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1" name="pole tekstowe 50">
                  <a:extLst>
                    <a:ext uri="{FF2B5EF4-FFF2-40B4-BE49-F238E27FC236}">
                      <a16:creationId xmlns:a16="http://schemas.microsoft.com/office/drawing/2014/main" id="{85045B4E-2E50-4026-9566-A5E3BA852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589" y="4272774"/>
                  <a:ext cx="1003801" cy="37645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pole tekstowe 51">
                  <a:extLst>
                    <a:ext uri="{FF2B5EF4-FFF2-40B4-BE49-F238E27FC236}">
                      <a16:creationId xmlns:a16="http://schemas.microsoft.com/office/drawing/2014/main" id="{5708E02D-10C9-47E6-9697-F8DBCF1DB2CF}"/>
                    </a:ext>
                  </a:extLst>
                </p:cNvPr>
                <p:cNvSpPr txBox="1"/>
                <p:nvPr/>
              </p:nvSpPr>
              <p:spPr>
                <a:xfrm>
                  <a:off x="847845" y="4742600"/>
                  <a:ext cx="2455224" cy="7290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d>
                          <m:d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𝑐𝑑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2" name="pole tekstowe 51">
                  <a:extLst>
                    <a:ext uri="{FF2B5EF4-FFF2-40B4-BE49-F238E27FC236}">
                      <a16:creationId xmlns:a16="http://schemas.microsoft.com/office/drawing/2014/main" id="{5708E02D-10C9-47E6-9697-F8DBCF1DB2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845" y="4742600"/>
                  <a:ext cx="2455224" cy="72904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pole tekstowe 52">
                  <a:extLst>
                    <a:ext uri="{FF2B5EF4-FFF2-40B4-BE49-F238E27FC236}">
                      <a16:creationId xmlns:a16="http://schemas.microsoft.com/office/drawing/2014/main" id="{E150CE7A-3B7D-4E75-AF27-92789A83EB23}"/>
                    </a:ext>
                  </a:extLst>
                </p:cNvPr>
                <p:cNvSpPr txBox="1"/>
                <p:nvPr/>
              </p:nvSpPr>
              <p:spPr>
                <a:xfrm>
                  <a:off x="889589" y="5624188"/>
                  <a:ext cx="2794932" cy="40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b="0" dirty="0"/>
                    <a:t>½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53" name="pole tekstowe 52">
                  <a:extLst>
                    <a:ext uri="{FF2B5EF4-FFF2-40B4-BE49-F238E27FC236}">
                      <a16:creationId xmlns:a16="http://schemas.microsoft.com/office/drawing/2014/main" id="{E150CE7A-3B7D-4E75-AF27-92789A83EB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589" y="5624188"/>
                  <a:ext cx="2794932" cy="404983"/>
                </a:xfrm>
                <a:prstGeom prst="rect">
                  <a:avLst/>
                </a:prstGeom>
                <a:blipFill>
                  <a:blip r:embed="rId8"/>
                  <a:stretch>
                    <a:fillRect l="-1965" t="-3030" b="-212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pole tekstowe 53">
                  <a:extLst>
                    <a:ext uri="{FF2B5EF4-FFF2-40B4-BE49-F238E27FC236}">
                      <a16:creationId xmlns:a16="http://schemas.microsoft.com/office/drawing/2014/main" id="{FE8E0F2D-FEE5-4480-8FE8-14B67AA0A424}"/>
                    </a:ext>
                  </a:extLst>
                </p:cNvPr>
                <p:cNvSpPr txBox="1"/>
                <p:nvPr/>
              </p:nvSpPr>
              <p:spPr>
                <a:xfrm>
                  <a:off x="5090100" y="3765904"/>
                  <a:ext cx="2111860" cy="5068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b="0" dirty="0"/>
                    <a:t>½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54" name="pole tekstowe 53">
                  <a:extLst>
                    <a:ext uri="{FF2B5EF4-FFF2-40B4-BE49-F238E27FC236}">
                      <a16:creationId xmlns:a16="http://schemas.microsoft.com/office/drawing/2014/main" id="{FE8E0F2D-FEE5-4480-8FE8-14B67AA0A4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0100" y="3765904"/>
                  <a:ext cx="2111860" cy="506870"/>
                </a:xfrm>
                <a:prstGeom prst="rect">
                  <a:avLst/>
                </a:prstGeom>
                <a:blipFill>
                  <a:blip r:embed="rId9"/>
                  <a:stretch>
                    <a:fillRect l="-2601" b="-6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pole tekstowe 54">
                  <a:extLst>
                    <a:ext uri="{FF2B5EF4-FFF2-40B4-BE49-F238E27FC236}">
                      <a16:creationId xmlns:a16="http://schemas.microsoft.com/office/drawing/2014/main" id="{04CDAD7F-0892-4C7D-9558-15CCE01B3528}"/>
                    </a:ext>
                  </a:extLst>
                </p:cNvPr>
                <p:cNvSpPr txBox="1"/>
                <p:nvPr/>
              </p:nvSpPr>
              <p:spPr>
                <a:xfrm>
                  <a:off x="5117815" y="4382845"/>
                  <a:ext cx="2564869" cy="5068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/>
                    <a:t>½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55" name="pole tekstowe 54">
                  <a:extLst>
                    <a:ext uri="{FF2B5EF4-FFF2-40B4-BE49-F238E27FC236}">
                      <a16:creationId xmlns:a16="http://schemas.microsoft.com/office/drawing/2014/main" id="{04CDAD7F-0892-4C7D-9558-15CCE01B35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815" y="4382845"/>
                  <a:ext cx="2564869" cy="506870"/>
                </a:xfrm>
                <a:prstGeom prst="rect">
                  <a:avLst/>
                </a:prstGeom>
                <a:blipFill>
                  <a:blip r:embed="rId10"/>
                  <a:stretch>
                    <a:fillRect l="-2143" b="-6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pole tekstowe 56">
                  <a:extLst>
                    <a:ext uri="{FF2B5EF4-FFF2-40B4-BE49-F238E27FC236}">
                      <a16:creationId xmlns:a16="http://schemas.microsoft.com/office/drawing/2014/main" id="{746C4C5D-7279-4706-9AF4-EFCFC4910C74}"/>
                    </a:ext>
                  </a:extLst>
                </p:cNvPr>
                <p:cNvSpPr txBox="1"/>
                <p:nvPr/>
              </p:nvSpPr>
              <p:spPr>
                <a:xfrm>
                  <a:off x="5221224" y="5107123"/>
                  <a:ext cx="2807208" cy="4185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l-PL" dirty="0"/>
                    <a:t>½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2,0</m:t>
                                  </m:r>
                                </m:e>
                              </m:d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e>
                              </m:d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57" name="pole tekstowe 56">
                  <a:extLst>
                    <a:ext uri="{FF2B5EF4-FFF2-40B4-BE49-F238E27FC236}">
                      <a16:creationId xmlns:a16="http://schemas.microsoft.com/office/drawing/2014/main" id="{746C4C5D-7279-4706-9AF4-EFCFC4910C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1224" y="5107123"/>
                  <a:ext cx="2807208" cy="418576"/>
                </a:xfrm>
                <a:prstGeom prst="rect">
                  <a:avLst/>
                </a:prstGeom>
                <a:blipFill>
                  <a:blip r:embed="rId11"/>
                  <a:stretch>
                    <a:fillRect l="-1957" b="-2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pole tekstowe 62">
                  <a:extLst>
                    <a:ext uri="{FF2B5EF4-FFF2-40B4-BE49-F238E27FC236}">
                      <a16:creationId xmlns:a16="http://schemas.microsoft.com/office/drawing/2014/main" id="{11403307-2983-41EF-87D1-91FB6CD5FDCF}"/>
                    </a:ext>
                  </a:extLst>
                </p:cNvPr>
                <p:cNvSpPr txBox="1"/>
                <p:nvPr/>
              </p:nvSpPr>
              <p:spPr>
                <a:xfrm>
                  <a:off x="5221224" y="5741971"/>
                  <a:ext cx="2643797" cy="7290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2,0</m:t>
                                </m:r>
                              </m:e>
                            </m:d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𝑐𝑑</m:t>
                            </m:r>
                          </m:sub>
                        </m:sSub>
                        <m:r>
                          <a:rPr lang="pl-PL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0,2</m:t>
                                </m:r>
                              </m:e>
                            </m:d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𝑐𝑑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3" name="pole tekstowe 62">
                  <a:extLst>
                    <a:ext uri="{FF2B5EF4-FFF2-40B4-BE49-F238E27FC236}">
                      <a16:creationId xmlns:a16="http://schemas.microsoft.com/office/drawing/2014/main" id="{11403307-2983-41EF-87D1-91FB6CD5FD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1224" y="5741971"/>
                  <a:ext cx="2643797" cy="72904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5093A5F2-EB67-46DC-8260-CF403F4A02FD}"/>
              </a:ext>
            </a:extLst>
          </p:cNvPr>
          <p:cNvGrpSpPr/>
          <p:nvPr/>
        </p:nvGrpSpPr>
        <p:grpSpPr>
          <a:xfrm>
            <a:off x="7201960" y="1834767"/>
            <a:ext cx="1141895" cy="369332"/>
            <a:chOff x="7201960" y="1834767"/>
            <a:chExt cx="1141895" cy="369332"/>
          </a:xfrm>
        </p:grpSpPr>
        <p:sp>
          <p:nvSpPr>
            <p:cNvPr id="58" name="Owal 57">
              <a:extLst>
                <a:ext uri="{FF2B5EF4-FFF2-40B4-BE49-F238E27FC236}">
                  <a16:creationId xmlns:a16="http://schemas.microsoft.com/office/drawing/2014/main" id="{1EAEB711-94A0-4CAE-9136-15CA813A6685}"/>
                </a:ext>
              </a:extLst>
            </p:cNvPr>
            <p:cNvSpPr/>
            <p:nvPr/>
          </p:nvSpPr>
          <p:spPr>
            <a:xfrm>
              <a:off x="7201960" y="1864298"/>
              <a:ext cx="288000" cy="28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 anchorCtr="0"/>
            <a:lstStyle/>
            <a:p>
              <a:pPr algn="ctr"/>
              <a:endParaRPr lang="en-US" dirty="0"/>
            </a:p>
          </p:txBody>
        </p:sp>
        <p:sp>
          <p:nvSpPr>
            <p:cNvPr id="59" name="Owal 58">
              <a:extLst>
                <a:ext uri="{FF2B5EF4-FFF2-40B4-BE49-F238E27FC236}">
                  <a16:creationId xmlns:a16="http://schemas.microsoft.com/office/drawing/2014/main" id="{914504E8-4B79-40A4-9A32-F53AC4566C1C}"/>
                </a:ext>
              </a:extLst>
            </p:cNvPr>
            <p:cNvSpPr/>
            <p:nvPr/>
          </p:nvSpPr>
          <p:spPr>
            <a:xfrm>
              <a:off x="7577021" y="1858315"/>
              <a:ext cx="288000" cy="28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 anchorCtr="0"/>
            <a:lstStyle/>
            <a:p>
              <a:pPr algn="ctr"/>
              <a:endParaRPr lang="en-US" dirty="0"/>
            </a:p>
          </p:txBody>
        </p:sp>
        <p:sp>
          <p:nvSpPr>
            <p:cNvPr id="65" name="pole tekstowe 64">
              <a:extLst>
                <a:ext uri="{FF2B5EF4-FFF2-40B4-BE49-F238E27FC236}">
                  <a16:creationId xmlns:a16="http://schemas.microsoft.com/office/drawing/2014/main" id="{EB59468A-366E-43F1-A571-05C3BCC5338C}"/>
                </a:ext>
              </a:extLst>
            </p:cNvPr>
            <p:cNvSpPr txBox="1"/>
            <p:nvPr/>
          </p:nvSpPr>
          <p:spPr>
            <a:xfrm>
              <a:off x="8007813" y="1834767"/>
              <a:ext cx="3360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dirty="0"/>
                <a:t>½</a:t>
              </a:r>
              <a:endParaRPr lang="en-US" dirty="0"/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D555F9E8-D196-4786-BBE8-59BC91045160}"/>
              </a:ext>
            </a:extLst>
          </p:cNvPr>
          <p:cNvGrpSpPr/>
          <p:nvPr/>
        </p:nvGrpSpPr>
        <p:grpSpPr>
          <a:xfrm>
            <a:off x="7201960" y="3172721"/>
            <a:ext cx="1141895" cy="369332"/>
            <a:chOff x="7201960" y="3172721"/>
            <a:chExt cx="1141895" cy="369332"/>
          </a:xfrm>
        </p:grpSpPr>
        <p:sp>
          <p:nvSpPr>
            <p:cNvPr id="60" name="Owal 59">
              <a:extLst>
                <a:ext uri="{FF2B5EF4-FFF2-40B4-BE49-F238E27FC236}">
                  <a16:creationId xmlns:a16="http://schemas.microsoft.com/office/drawing/2014/main" id="{49CAEBB2-B270-4AD2-94E1-EBEE32016326}"/>
                </a:ext>
              </a:extLst>
            </p:cNvPr>
            <p:cNvSpPr/>
            <p:nvPr/>
          </p:nvSpPr>
          <p:spPr>
            <a:xfrm>
              <a:off x="7201960" y="3207837"/>
              <a:ext cx="288000" cy="28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 anchorCtr="0"/>
            <a:lstStyle/>
            <a:p>
              <a:pPr algn="ctr"/>
              <a:endParaRPr lang="en-US" dirty="0"/>
            </a:p>
          </p:txBody>
        </p:sp>
        <p:sp>
          <p:nvSpPr>
            <p:cNvPr id="61" name="Owal 60">
              <a:extLst>
                <a:ext uri="{FF2B5EF4-FFF2-40B4-BE49-F238E27FC236}">
                  <a16:creationId xmlns:a16="http://schemas.microsoft.com/office/drawing/2014/main" id="{39067272-11DD-4FF1-9580-3F93B0A6B265}"/>
                </a:ext>
              </a:extLst>
            </p:cNvPr>
            <p:cNvSpPr/>
            <p:nvPr/>
          </p:nvSpPr>
          <p:spPr>
            <a:xfrm>
              <a:off x="7577021" y="3201854"/>
              <a:ext cx="288000" cy="28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 anchorCtr="0"/>
            <a:lstStyle/>
            <a:p>
              <a:pPr algn="ctr"/>
              <a:endParaRPr lang="en-US" dirty="0"/>
            </a:p>
          </p:txBody>
        </p:sp>
        <p:sp>
          <p:nvSpPr>
            <p:cNvPr id="66" name="pole tekstowe 65">
              <a:extLst>
                <a:ext uri="{FF2B5EF4-FFF2-40B4-BE49-F238E27FC236}">
                  <a16:creationId xmlns:a16="http://schemas.microsoft.com/office/drawing/2014/main" id="{BB311859-9AB8-4C12-8F21-269C5798F846}"/>
                </a:ext>
              </a:extLst>
            </p:cNvPr>
            <p:cNvSpPr txBox="1"/>
            <p:nvPr/>
          </p:nvSpPr>
          <p:spPr>
            <a:xfrm>
              <a:off x="8007813" y="3172721"/>
              <a:ext cx="3360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dirty="0"/>
                <a:t>½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230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4363020-0E2D-458B-9EA9-5C434F30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8848001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>
                <a:solidFill>
                  <a:srgbClr val="FFFFFF"/>
                </a:solidFill>
              </a:rPr>
              <a:t>Non-</a:t>
            </a:r>
            <a:r>
              <a:rPr lang="pl-PL" sz="5200" dirty="0" err="1">
                <a:solidFill>
                  <a:srgbClr val="FFFFFF"/>
                </a:solidFill>
              </a:rPr>
              <a:t>linear</a:t>
            </a:r>
            <a:r>
              <a:rPr lang="pl-PL" sz="5200" dirty="0">
                <a:solidFill>
                  <a:srgbClr val="FFFFFF"/>
                </a:solidFill>
              </a:rPr>
              <a:t> (SPDC) -&gt; entanglement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1AB837E-8F88-4F2A-BC7E-EFB7AE04F6C5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D5B7EC4-EFA8-44D8-8C8A-3E4748B5CAB5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upa 18">
            <a:extLst>
              <a:ext uri="{FF2B5EF4-FFF2-40B4-BE49-F238E27FC236}">
                <a16:creationId xmlns:a16="http://schemas.microsoft.com/office/drawing/2014/main" id="{89517DF8-568A-4562-A33F-DDD65E85C542}"/>
              </a:ext>
            </a:extLst>
          </p:cNvPr>
          <p:cNvGrpSpPr/>
          <p:nvPr/>
        </p:nvGrpSpPr>
        <p:grpSpPr>
          <a:xfrm>
            <a:off x="4937581" y="1547389"/>
            <a:ext cx="5324557" cy="3249332"/>
            <a:chOff x="3515211" y="2193030"/>
            <a:chExt cx="5324557" cy="3249332"/>
          </a:xfrm>
        </p:grpSpPr>
        <p:sp>
          <p:nvSpPr>
            <p:cNvPr id="2" name="Owal 1">
              <a:extLst>
                <a:ext uri="{FF2B5EF4-FFF2-40B4-BE49-F238E27FC236}">
                  <a16:creationId xmlns:a16="http://schemas.microsoft.com/office/drawing/2014/main" id="{9C9EF88D-B84C-4191-96E1-BA15B649311E}"/>
                </a:ext>
              </a:extLst>
            </p:cNvPr>
            <p:cNvSpPr/>
            <p:nvPr/>
          </p:nvSpPr>
          <p:spPr>
            <a:xfrm>
              <a:off x="3515211" y="2562362"/>
              <a:ext cx="2880000" cy="2880000"/>
            </a:xfrm>
            <a:prstGeom prst="ellipse">
              <a:avLst/>
            </a:prstGeom>
            <a:noFill/>
            <a:ln w="952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A1D36E71-1FBD-4136-8466-028744521C0E}"/>
                </a:ext>
              </a:extLst>
            </p:cNvPr>
            <p:cNvSpPr/>
            <p:nvPr/>
          </p:nvSpPr>
          <p:spPr>
            <a:xfrm>
              <a:off x="5735523" y="2562362"/>
              <a:ext cx="2880000" cy="2880000"/>
            </a:xfrm>
            <a:prstGeom prst="ellipse">
              <a:avLst/>
            </a:prstGeom>
            <a:noFill/>
            <a:ln w="952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wal 2">
              <a:extLst>
                <a:ext uri="{FF2B5EF4-FFF2-40B4-BE49-F238E27FC236}">
                  <a16:creationId xmlns:a16="http://schemas.microsoft.com/office/drawing/2014/main" id="{E2E5893E-667B-4044-9C3A-2918BDA82A5C}"/>
                </a:ext>
              </a:extLst>
            </p:cNvPr>
            <p:cNvSpPr/>
            <p:nvPr/>
          </p:nvSpPr>
          <p:spPr>
            <a:xfrm>
              <a:off x="5989319" y="3904487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2F99A576-5E05-4B39-9CAD-E5D6B1DC1E98}"/>
                </a:ext>
              </a:extLst>
            </p:cNvPr>
            <p:cNvSpPr txBox="1"/>
            <p:nvPr/>
          </p:nvSpPr>
          <p:spPr>
            <a:xfrm>
              <a:off x="5648601" y="4084487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405 </a:t>
              </a:r>
              <a:r>
                <a:rPr lang="pl-PL" dirty="0" err="1"/>
                <a:t>nm</a:t>
              </a:r>
              <a:endParaRPr lang="en-US" dirty="0"/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027086D5-06EE-4698-9CF0-31AB20817710}"/>
                </a:ext>
              </a:extLst>
            </p:cNvPr>
            <p:cNvSpPr txBox="1"/>
            <p:nvPr/>
          </p:nvSpPr>
          <p:spPr>
            <a:xfrm>
              <a:off x="7057968" y="2193030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810 </a:t>
              </a:r>
              <a:r>
                <a:rPr lang="pl-PL" dirty="0" err="1"/>
                <a:t>nm</a:t>
              </a:r>
              <a:endParaRPr lang="en-US" dirty="0"/>
            </a:p>
          </p:txBody>
        </p:sp>
        <p:sp>
          <p:nvSpPr>
            <p:cNvPr id="10" name="Owal 9">
              <a:extLst>
                <a:ext uri="{FF2B5EF4-FFF2-40B4-BE49-F238E27FC236}">
                  <a16:creationId xmlns:a16="http://schemas.microsoft.com/office/drawing/2014/main" id="{2325A230-C42D-4046-A2B0-D44831BA80EC}"/>
                </a:ext>
              </a:extLst>
            </p:cNvPr>
            <p:cNvSpPr/>
            <p:nvPr/>
          </p:nvSpPr>
          <p:spPr>
            <a:xfrm>
              <a:off x="5999166" y="3002896"/>
              <a:ext cx="180000" cy="1800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AB832D74-6F03-425B-8E63-9A20BD15E265}"/>
                </a:ext>
              </a:extLst>
            </p:cNvPr>
            <p:cNvSpPr/>
            <p:nvPr/>
          </p:nvSpPr>
          <p:spPr>
            <a:xfrm>
              <a:off x="5972805" y="4858090"/>
              <a:ext cx="180000" cy="1800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1912F39F-B059-43A6-8F98-E3302C26EDBB}"/>
                </a:ext>
              </a:extLst>
            </p:cNvPr>
            <p:cNvSpPr txBox="1"/>
            <p:nvPr/>
          </p:nvSpPr>
          <p:spPr>
            <a:xfrm>
              <a:off x="6890965" y="3809821"/>
              <a:ext cx="1948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/>
                <a:t>Entangled</a:t>
              </a:r>
              <a:r>
                <a:rPr lang="pl-PL" dirty="0"/>
                <a:t> </a:t>
              </a:r>
              <a:r>
                <a:rPr lang="pl-PL" dirty="0" err="1"/>
                <a:t>photons</a:t>
              </a:r>
              <a:endParaRPr lang="en-US" dirty="0"/>
            </a:p>
          </p:txBody>
        </p:sp>
        <p:cxnSp>
          <p:nvCxnSpPr>
            <p:cNvPr id="13" name="Łącznik prosty ze strzałką 20">
              <a:extLst>
                <a:ext uri="{FF2B5EF4-FFF2-40B4-BE49-F238E27FC236}">
                  <a16:creationId xmlns:a16="http://schemas.microsoft.com/office/drawing/2014/main" id="{4CCD8D7C-9EF5-465C-B3D9-DCA9E7E6318A}"/>
                </a:ext>
              </a:extLst>
            </p:cNvPr>
            <p:cNvCxnSpPr>
              <a:cxnSpLocks/>
              <a:stCxn id="12" idx="0"/>
              <a:endCxn id="10" idx="5"/>
            </p:cNvCxnSpPr>
            <p:nvPr/>
          </p:nvCxnSpPr>
          <p:spPr>
            <a:xfrm flipH="1" flipV="1">
              <a:off x="6152806" y="3156536"/>
              <a:ext cx="1712561" cy="65328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Łącznik prosty ze strzałką 20">
              <a:extLst>
                <a:ext uri="{FF2B5EF4-FFF2-40B4-BE49-F238E27FC236}">
                  <a16:creationId xmlns:a16="http://schemas.microsoft.com/office/drawing/2014/main" id="{C4701DE1-A523-4CF2-9D91-82CD2F501A93}"/>
                </a:ext>
              </a:extLst>
            </p:cNvPr>
            <p:cNvCxnSpPr>
              <a:cxnSpLocks/>
              <a:stCxn id="12" idx="2"/>
              <a:endCxn id="11" idx="7"/>
            </p:cNvCxnSpPr>
            <p:nvPr/>
          </p:nvCxnSpPr>
          <p:spPr>
            <a:xfrm flipH="1">
              <a:off x="6126445" y="4179153"/>
              <a:ext cx="1738922" cy="70529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2" name="Grupa 51">
            <a:extLst>
              <a:ext uri="{FF2B5EF4-FFF2-40B4-BE49-F238E27FC236}">
                <a16:creationId xmlns:a16="http://schemas.microsoft.com/office/drawing/2014/main" id="{F35F61ED-0ED6-4E33-86A1-F8A0AE48561D}"/>
              </a:ext>
            </a:extLst>
          </p:cNvPr>
          <p:cNvGrpSpPr/>
          <p:nvPr/>
        </p:nvGrpSpPr>
        <p:grpSpPr>
          <a:xfrm>
            <a:off x="2451291" y="1507120"/>
            <a:ext cx="2187771" cy="3503452"/>
            <a:chOff x="1196828" y="1421126"/>
            <a:chExt cx="2187771" cy="3503452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4ECE3B4D-3690-4B2C-88B1-13DFD6DB000A}"/>
                </a:ext>
              </a:extLst>
            </p:cNvPr>
            <p:cNvSpPr/>
            <p:nvPr/>
          </p:nvSpPr>
          <p:spPr>
            <a:xfrm rot="5400000">
              <a:off x="1589621" y="1639760"/>
              <a:ext cx="1043665" cy="60639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Laser pump</a:t>
              </a:r>
              <a:endParaRPr lang="en-US" dirty="0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8BD64D47-9879-4317-B08E-7DE4390940B5}"/>
                </a:ext>
              </a:extLst>
            </p:cNvPr>
            <p:cNvSpPr/>
            <p:nvPr/>
          </p:nvSpPr>
          <p:spPr>
            <a:xfrm rot="5400000">
              <a:off x="1927486" y="3205898"/>
              <a:ext cx="367936" cy="6063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l-PL" dirty="0"/>
                <a:t>BBO</a:t>
              </a:r>
              <a:endParaRPr lang="en-US" dirty="0"/>
            </a:p>
          </p:txBody>
        </p: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9F5CB138-A504-4D76-B51C-2C07B7AE25D1}"/>
                </a:ext>
              </a:extLst>
            </p:cNvPr>
            <p:cNvCxnSpPr>
              <a:stCxn id="14" idx="3"/>
              <a:endCxn id="15" idx="1"/>
            </p:cNvCxnSpPr>
            <p:nvPr/>
          </p:nvCxnSpPr>
          <p:spPr>
            <a:xfrm>
              <a:off x="2111453" y="2464791"/>
              <a:ext cx="1" cy="86033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60A50F8C-C832-418F-B5C2-BACD52A84936}"/>
                </a:ext>
              </a:extLst>
            </p:cNvPr>
            <p:cNvCxnSpPr>
              <a:cxnSpLocks/>
            </p:cNvCxnSpPr>
            <p:nvPr/>
          </p:nvCxnSpPr>
          <p:spPr>
            <a:xfrm rot="8100000">
              <a:off x="1307977" y="4022039"/>
              <a:ext cx="930483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BB93DB91-BCCF-46BC-B18B-07914276A1DC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965927" y="4022039"/>
              <a:ext cx="930483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5F34C0DD-DD6C-42F3-AA76-1D901F5F6A29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rot="5400000" flipV="1">
              <a:off x="1975873" y="3828645"/>
              <a:ext cx="271163" cy="1"/>
            </a:xfrm>
            <a:prstGeom prst="line">
              <a:avLst/>
            </a:prstGeom>
            <a:ln w="50800"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Łuk 33">
              <a:extLst>
                <a:ext uri="{FF2B5EF4-FFF2-40B4-BE49-F238E27FC236}">
                  <a16:creationId xmlns:a16="http://schemas.microsoft.com/office/drawing/2014/main" id="{4B314853-03F1-4A72-8D5A-A828DADF26CD}"/>
                </a:ext>
              </a:extLst>
            </p:cNvPr>
            <p:cNvSpPr/>
            <p:nvPr/>
          </p:nvSpPr>
          <p:spPr>
            <a:xfrm rot="5400000">
              <a:off x="1196828" y="2366470"/>
              <a:ext cx="1800000" cy="1800000"/>
            </a:xfrm>
            <a:prstGeom prst="arc">
              <a:avLst>
                <a:gd name="adj1" fmla="val 19521874"/>
                <a:gd name="adj2" fmla="val 2029838"/>
              </a:avLst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id="{C717570C-13A2-40ED-BC36-43809AF1C84A}"/>
                </a:ext>
              </a:extLst>
            </p:cNvPr>
            <p:cNvSpPr txBox="1"/>
            <p:nvPr/>
          </p:nvSpPr>
          <p:spPr>
            <a:xfrm rot="5400000">
              <a:off x="1823728" y="2725995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/>
                  </a:solidFill>
                </a:rPr>
                <a:t>405 </a:t>
              </a:r>
              <a:r>
                <a:rPr lang="pl-PL" dirty="0" err="1">
                  <a:solidFill>
                    <a:schemeClr val="accent1"/>
                  </a:solidFill>
                </a:rPr>
                <a:t>nm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6" name="pole tekstowe 35">
              <a:extLst>
                <a:ext uri="{FF2B5EF4-FFF2-40B4-BE49-F238E27FC236}">
                  <a16:creationId xmlns:a16="http://schemas.microsoft.com/office/drawing/2014/main" id="{24687503-82F5-405D-B268-ABE23921E56B}"/>
                </a:ext>
              </a:extLst>
            </p:cNvPr>
            <p:cNvSpPr txBox="1"/>
            <p:nvPr/>
          </p:nvSpPr>
          <p:spPr>
            <a:xfrm rot="2546178">
              <a:off x="2489802" y="4173875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FF0000"/>
                  </a:solidFill>
                </a:rPr>
                <a:t>810 </a:t>
              </a:r>
              <a:r>
                <a:rPr lang="pl-PL" dirty="0" err="1">
                  <a:solidFill>
                    <a:srgbClr val="FF0000"/>
                  </a:solidFill>
                </a:rPr>
                <a:t>nm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id="{73291D0A-08BE-4E49-B928-3A96DC39FFC2}"/>
                </a:ext>
              </a:extLst>
            </p:cNvPr>
            <p:cNvSpPr txBox="1"/>
            <p:nvPr/>
          </p:nvSpPr>
          <p:spPr>
            <a:xfrm rot="8059192">
              <a:off x="1022937" y="4292514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FF0000"/>
                  </a:solidFill>
                </a:rPr>
                <a:t>810 </a:t>
              </a:r>
              <a:r>
                <a:rPr lang="pl-PL" dirty="0" err="1">
                  <a:solidFill>
                    <a:srgbClr val="FF0000"/>
                  </a:solidFill>
                </a:rPr>
                <a:t>nm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8" name="Owal 37">
              <a:extLst>
                <a:ext uri="{FF2B5EF4-FFF2-40B4-BE49-F238E27FC236}">
                  <a16:creationId xmlns:a16="http://schemas.microsoft.com/office/drawing/2014/main" id="{1D726464-7F03-464D-A4DF-5060C396D8DD}"/>
                </a:ext>
              </a:extLst>
            </p:cNvPr>
            <p:cNvSpPr/>
            <p:nvPr/>
          </p:nvSpPr>
          <p:spPr>
            <a:xfrm rot="5400000">
              <a:off x="2465099" y="404270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wal 38">
              <a:extLst>
                <a:ext uri="{FF2B5EF4-FFF2-40B4-BE49-F238E27FC236}">
                  <a16:creationId xmlns:a16="http://schemas.microsoft.com/office/drawing/2014/main" id="{6EA9003C-B686-429B-8A67-E4C98BBEDF79}"/>
                </a:ext>
              </a:extLst>
            </p:cNvPr>
            <p:cNvSpPr/>
            <p:nvPr/>
          </p:nvSpPr>
          <p:spPr>
            <a:xfrm rot="5400000">
              <a:off x="1671972" y="404270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Prostokąt: zaokrąglone rogi 43">
            <a:extLst>
              <a:ext uri="{FF2B5EF4-FFF2-40B4-BE49-F238E27FC236}">
                <a16:creationId xmlns:a16="http://schemas.microsoft.com/office/drawing/2014/main" id="{511CA74D-F69C-44D3-B195-0D4B9B140ACA}"/>
              </a:ext>
            </a:extLst>
          </p:cNvPr>
          <p:cNvSpPr/>
          <p:nvPr/>
        </p:nvSpPr>
        <p:spPr>
          <a:xfrm>
            <a:off x="2098938" y="5236837"/>
            <a:ext cx="2547526" cy="368506"/>
          </a:xfrm>
          <a:prstGeom prst="roundRect">
            <a:avLst>
              <a:gd name="adj" fmla="val 1867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pl-PL" sz="2000" dirty="0"/>
              <a:t>Time </a:t>
            </a:r>
            <a:r>
              <a:rPr lang="pl-PL" sz="2000" dirty="0" err="1"/>
              <a:t>correlated</a:t>
            </a:r>
            <a:endParaRPr lang="pl-PL" sz="4400" b="0" dirty="0"/>
          </a:p>
        </p:txBody>
      </p:sp>
      <p:sp>
        <p:nvSpPr>
          <p:cNvPr id="45" name="Prostokąt: zaokrąglone rogi 44">
            <a:extLst>
              <a:ext uri="{FF2B5EF4-FFF2-40B4-BE49-F238E27FC236}">
                <a16:creationId xmlns:a16="http://schemas.microsoft.com/office/drawing/2014/main" id="{8D0A742C-21DC-40B3-8896-E3457768969E}"/>
              </a:ext>
            </a:extLst>
          </p:cNvPr>
          <p:cNvSpPr/>
          <p:nvPr/>
        </p:nvSpPr>
        <p:spPr>
          <a:xfrm>
            <a:off x="2098937" y="5695182"/>
            <a:ext cx="2547527" cy="368506"/>
          </a:xfrm>
          <a:prstGeom prst="roundRect">
            <a:avLst>
              <a:gd name="adj" fmla="val 1618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pl-PL" sz="2000" dirty="0" err="1"/>
              <a:t>reverse</a:t>
            </a:r>
            <a:r>
              <a:rPr lang="pl-PL" sz="2000" dirty="0"/>
              <a:t> </a:t>
            </a:r>
            <a:r>
              <a:rPr lang="pl-PL" sz="2000" dirty="0" err="1"/>
              <a:t>polarization</a:t>
            </a:r>
            <a:endParaRPr lang="pl-PL" sz="4400" b="0" dirty="0"/>
          </a:p>
        </p:txBody>
      </p:sp>
      <p:grpSp>
        <p:nvGrpSpPr>
          <p:cNvPr id="53" name="Grupa 52">
            <a:extLst>
              <a:ext uri="{FF2B5EF4-FFF2-40B4-BE49-F238E27FC236}">
                <a16:creationId xmlns:a16="http://schemas.microsoft.com/office/drawing/2014/main" id="{A36F90C8-AA34-4CC3-BE2D-9DEB614DD63C}"/>
              </a:ext>
            </a:extLst>
          </p:cNvPr>
          <p:cNvGrpSpPr/>
          <p:nvPr/>
        </p:nvGrpSpPr>
        <p:grpSpPr>
          <a:xfrm>
            <a:off x="2962435" y="4190157"/>
            <a:ext cx="767671" cy="1046680"/>
            <a:chOff x="2962435" y="4190157"/>
            <a:chExt cx="767671" cy="1046680"/>
          </a:xfrm>
        </p:grpSpPr>
        <p:cxnSp>
          <p:nvCxnSpPr>
            <p:cNvPr id="46" name="Łącznik prosty ze strzałką 20">
              <a:extLst>
                <a:ext uri="{FF2B5EF4-FFF2-40B4-BE49-F238E27FC236}">
                  <a16:creationId xmlns:a16="http://schemas.microsoft.com/office/drawing/2014/main" id="{500A906C-70B6-4DCD-964F-CE1FA4E2AD49}"/>
                </a:ext>
              </a:extLst>
            </p:cNvPr>
            <p:cNvCxnSpPr>
              <a:cxnSpLocks/>
              <a:stCxn id="44" idx="0"/>
              <a:endCxn id="39" idx="6"/>
            </p:cNvCxnSpPr>
            <p:nvPr/>
          </p:nvCxnSpPr>
          <p:spPr>
            <a:xfrm flipH="1" flipV="1">
              <a:off x="2962435" y="4200701"/>
              <a:ext cx="410266" cy="10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Łącznik prosty ze strzałką 20">
              <a:extLst>
                <a:ext uri="{FF2B5EF4-FFF2-40B4-BE49-F238E27FC236}">
                  <a16:creationId xmlns:a16="http://schemas.microsoft.com/office/drawing/2014/main" id="{683985E6-C91B-4711-A85C-850A058D7D36}"/>
                </a:ext>
              </a:extLst>
            </p:cNvPr>
            <p:cNvCxnSpPr>
              <a:cxnSpLocks/>
              <a:stCxn id="44" idx="0"/>
              <a:endCxn id="38" idx="5"/>
            </p:cNvCxnSpPr>
            <p:nvPr/>
          </p:nvCxnSpPr>
          <p:spPr>
            <a:xfrm flipV="1">
              <a:off x="3372701" y="4190157"/>
              <a:ext cx="357405" cy="104668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835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4363020-0E2D-458B-9EA9-5C434F30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8848001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 err="1">
                <a:solidFill>
                  <a:srgbClr val="FFFFFF"/>
                </a:solidFill>
              </a:rPr>
              <a:t>Our</a:t>
            </a:r>
            <a:r>
              <a:rPr lang="pl-PL" sz="5200" dirty="0">
                <a:solidFill>
                  <a:srgbClr val="FFFFFF"/>
                </a:solidFill>
              </a:rPr>
              <a:t> idea for </a:t>
            </a:r>
            <a:r>
              <a:rPr lang="pl-PL" sz="5200" dirty="0" err="1">
                <a:solidFill>
                  <a:srgbClr val="FFFFFF"/>
                </a:solidFill>
              </a:rPr>
              <a:t>computation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1AB837E-8F88-4F2A-BC7E-EFB7AE04F6C5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D5B7EC4-EFA8-44D8-8C8A-3E4748B5CAB5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6" name="Grupa 25">
            <a:extLst>
              <a:ext uri="{FF2B5EF4-FFF2-40B4-BE49-F238E27FC236}">
                <a16:creationId xmlns:a16="http://schemas.microsoft.com/office/drawing/2014/main" id="{655BEB70-5AC8-4B80-97D3-C4D804E6C7EB}"/>
              </a:ext>
            </a:extLst>
          </p:cNvPr>
          <p:cNvGrpSpPr/>
          <p:nvPr/>
        </p:nvGrpSpPr>
        <p:grpSpPr>
          <a:xfrm>
            <a:off x="2361833" y="2742045"/>
            <a:ext cx="7020861" cy="1774236"/>
            <a:chOff x="1655549" y="1364898"/>
            <a:chExt cx="7020861" cy="1774236"/>
          </a:xfrm>
        </p:grpSpPr>
        <p:grpSp>
          <p:nvGrpSpPr>
            <p:cNvPr id="52" name="Grupa 51">
              <a:extLst>
                <a:ext uri="{FF2B5EF4-FFF2-40B4-BE49-F238E27FC236}">
                  <a16:creationId xmlns:a16="http://schemas.microsoft.com/office/drawing/2014/main" id="{F35F61ED-0ED6-4E33-86A1-F8A0AE48561D}"/>
                </a:ext>
              </a:extLst>
            </p:cNvPr>
            <p:cNvGrpSpPr/>
            <p:nvPr/>
          </p:nvGrpSpPr>
          <p:grpSpPr>
            <a:xfrm rot="16200000">
              <a:off x="2627030" y="1025591"/>
              <a:ext cx="1123192" cy="3066154"/>
              <a:chOff x="1307977" y="1421126"/>
              <a:chExt cx="1123192" cy="3066154"/>
            </a:xfrm>
          </p:grpSpPr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id="{4ECE3B4D-3690-4B2C-88B1-13DFD6DB000A}"/>
                  </a:ext>
                </a:extLst>
              </p:cNvPr>
              <p:cNvSpPr/>
              <p:nvPr/>
            </p:nvSpPr>
            <p:spPr>
              <a:xfrm rot="5400000">
                <a:off x="1589621" y="1639760"/>
                <a:ext cx="1043665" cy="606397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l-PL" dirty="0"/>
                  <a:t>Laser pump</a:t>
                </a:r>
                <a:endParaRPr lang="en-US" dirty="0"/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id="{8BD64D47-9879-4317-B08E-7DE4390940B5}"/>
                  </a:ext>
                </a:extLst>
              </p:cNvPr>
              <p:cNvSpPr/>
              <p:nvPr/>
            </p:nvSpPr>
            <p:spPr>
              <a:xfrm rot="5400000">
                <a:off x="1927486" y="3205898"/>
                <a:ext cx="367936" cy="60639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pl-PL" dirty="0"/>
                  <a:t>BBO</a:t>
                </a:r>
                <a:endParaRPr lang="en-US" dirty="0"/>
              </a:p>
            </p:txBody>
          </p:sp>
          <p:cxnSp>
            <p:nvCxnSpPr>
              <p:cNvPr id="20" name="Łącznik prosty 19">
                <a:extLst>
                  <a:ext uri="{FF2B5EF4-FFF2-40B4-BE49-F238E27FC236}">
                    <a16:creationId xmlns:a16="http://schemas.microsoft.com/office/drawing/2014/main" id="{9F5CB138-A504-4D76-B51C-2C07B7AE25D1}"/>
                  </a:ext>
                </a:extLst>
              </p:cNvPr>
              <p:cNvCxnSpPr>
                <a:stCxn id="14" idx="3"/>
                <a:endCxn id="15" idx="1"/>
              </p:cNvCxnSpPr>
              <p:nvPr/>
            </p:nvCxnSpPr>
            <p:spPr>
              <a:xfrm>
                <a:off x="2111453" y="2464791"/>
                <a:ext cx="1" cy="860337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id="{60A50F8C-C832-418F-B5C2-BACD52A84936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307977" y="4022039"/>
                <a:ext cx="930483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>
                <a:extLst>
                  <a:ext uri="{FF2B5EF4-FFF2-40B4-BE49-F238E27FC236}">
                    <a16:creationId xmlns:a16="http://schemas.microsoft.com/office/drawing/2014/main" id="{BB93DB91-BCCF-46BC-B18B-07914276A1D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1965927" y="4022039"/>
                <a:ext cx="930483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>
                <a:extLst>
                  <a:ext uri="{FF2B5EF4-FFF2-40B4-BE49-F238E27FC236}">
                    <a16:creationId xmlns:a16="http://schemas.microsoft.com/office/drawing/2014/main" id="{5F34C0DD-DD6C-42F3-AA76-1D901F5F6A29}"/>
                  </a:ext>
                </a:extLst>
              </p:cNvPr>
              <p:cNvCxnSpPr>
                <a:cxnSpLocks/>
                <a:stCxn id="15" idx="3"/>
              </p:cNvCxnSpPr>
              <p:nvPr/>
            </p:nvCxnSpPr>
            <p:spPr>
              <a:xfrm rot="5400000" flipV="1">
                <a:off x="1975873" y="3828645"/>
                <a:ext cx="271163" cy="1"/>
              </a:xfrm>
              <a:prstGeom prst="line">
                <a:avLst/>
              </a:prstGeom>
              <a:ln w="50800"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Łącznik prosty 39">
              <a:extLst>
                <a:ext uri="{FF2B5EF4-FFF2-40B4-BE49-F238E27FC236}">
                  <a16:creationId xmlns:a16="http://schemas.microsoft.com/office/drawing/2014/main" id="{66356070-2BDC-46D5-8834-32C935218135}"/>
                </a:ext>
              </a:extLst>
            </p:cNvPr>
            <p:cNvCxnSpPr>
              <a:cxnSpLocks/>
            </p:cNvCxnSpPr>
            <p:nvPr/>
          </p:nvCxnSpPr>
          <p:spPr>
            <a:xfrm>
              <a:off x="4585438" y="1668096"/>
              <a:ext cx="1326594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Łącznik prosty 40">
              <a:extLst>
                <a:ext uri="{FF2B5EF4-FFF2-40B4-BE49-F238E27FC236}">
                  <a16:creationId xmlns:a16="http://schemas.microsoft.com/office/drawing/2014/main" id="{5500D98C-9334-4912-9BED-D8CC28FD45D4}"/>
                </a:ext>
              </a:extLst>
            </p:cNvPr>
            <p:cNvCxnSpPr>
              <a:cxnSpLocks/>
            </p:cNvCxnSpPr>
            <p:nvPr/>
          </p:nvCxnSpPr>
          <p:spPr>
            <a:xfrm>
              <a:off x="4585438" y="2983998"/>
              <a:ext cx="3021124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Prostokąt 41">
                  <a:extLst>
                    <a:ext uri="{FF2B5EF4-FFF2-40B4-BE49-F238E27FC236}">
                      <a16:creationId xmlns:a16="http://schemas.microsoft.com/office/drawing/2014/main" id="{7307C3FA-493F-4BF7-B456-2829A10A9051}"/>
                    </a:ext>
                  </a:extLst>
                </p:cNvPr>
                <p:cNvSpPr/>
                <p:nvPr/>
              </p:nvSpPr>
              <p:spPr>
                <a:xfrm>
                  <a:off x="5912032" y="1364898"/>
                  <a:ext cx="367936" cy="606396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\2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2" name="Prostokąt 41">
                  <a:extLst>
                    <a:ext uri="{FF2B5EF4-FFF2-40B4-BE49-F238E27FC236}">
                      <a16:creationId xmlns:a16="http://schemas.microsoft.com/office/drawing/2014/main" id="{7307C3FA-493F-4BF7-B456-2829A10A90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2032" y="1364898"/>
                  <a:ext cx="367936" cy="60639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Łącznik prosty 42">
              <a:extLst>
                <a:ext uri="{FF2B5EF4-FFF2-40B4-BE49-F238E27FC236}">
                  <a16:creationId xmlns:a16="http://schemas.microsoft.com/office/drawing/2014/main" id="{F7298FA2-807C-4F3C-A781-EC71E7B18AB8}"/>
                </a:ext>
              </a:extLst>
            </p:cNvPr>
            <p:cNvCxnSpPr>
              <a:cxnSpLocks/>
            </p:cNvCxnSpPr>
            <p:nvPr/>
          </p:nvCxnSpPr>
          <p:spPr>
            <a:xfrm>
              <a:off x="6279968" y="1668096"/>
              <a:ext cx="1326594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Prostokąt: zaokrąglone rogi 46">
              <a:extLst>
                <a:ext uri="{FF2B5EF4-FFF2-40B4-BE49-F238E27FC236}">
                  <a16:creationId xmlns:a16="http://schemas.microsoft.com/office/drawing/2014/main" id="{1AF68389-9256-40DD-BB8F-18084647D118}"/>
                </a:ext>
              </a:extLst>
            </p:cNvPr>
            <p:cNvSpPr/>
            <p:nvPr/>
          </p:nvSpPr>
          <p:spPr>
            <a:xfrm>
              <a:off x="7606562" y="1512960"/>
              <a:ext cx="1069848" cy="3102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err="1"/>
                <a:t>detector</a:t>
              </a:r>
              <a:endParaRPr lang="en-US" dirty="0"/>
            </a:p>
          </p:txBody>
        </p:sp>
        <p:sp>
          <p:nvSpPr>
            <p:cNvPr id="48" name="Prostokąt: zaokrąglone rogi 47">
              <a:extLst>
                <a:ext uri="{FF2B5EF4-FFF2-40B4-BE49-F238E27FC236}">
                  <a16:creationId xmlns:a16="http://schemas.microsoft.com/office/drawing/2014/main" id="{4248D6C5-ACC8-4D43-89D2-020F252FA4F6}"/>
                </a:ext>
              </a:extLst>
            </p:cNvPr>
            <p:cNvSpPr/>
            <p:nvPr/>
          </p:nvSpPr>
          <p:spPr>
            <a:xfrm>
              <a:off x="7606562" y="2828862"/>
              <a:ext cx="1069848" cy="3102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err="1"/>
                <a:t>detector</a:t>
              </a:r>
              <a:endParaRPr lang="en-US" dirty="0"/>
            </a:p>
          </p:txBody>
        </p:sp>
      </p:grp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2ADF858D-B052-4032-8511-2F9EC418145B}"/>
              </a:ext>
            </a:extLst>
          </p:cNvPr>
          <p:cNvSpPr txBox="1"/>
          <p:nvPr/>
        </p:nvSpPr>
        <p:spPr>
          <a:xfrm>
            <a:off x="3619984" y="2595824"/>
            <a:ext cx="1398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photons</a:t>
            </a:r>
            <a:br>
              <a:rPr lang="pl-PL" dirty="0"/>
            </a:b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qubits</a:t>
            </a:r>
            <a:endParaRPr lang="en-US" dirty="0"/>
          </a:p>
        </p:txBody>
      </p:sp>
      <p:grpSp>
        <p:nvGrpSpPr>
          <p:cNvPr id="56" name="Grupa 55">
            <a:extLst>
              <a:ext uri="{FF2B5EF4-FFF2-40B4-BE49-F238E27FC236}">
                <a16:creationId xmlns:a16="http://schemas.microsoft.com/office/drawing/2014/main" id="{97378637-FA82-43A0-91AF-CA96D29761D1}"/>
              </a:ext>
            </a:extLst>
          </p:cNvPr>
          <p:cNvGrpSpPr/>
          <p:nvPr/>
        </p:nvGrpSpPr>
        <p:grpSpPr>
          <a:xfrm>
            <a:off x="7020498" y="3086601"/>
            <a:ext cx="1258101" cy="1274544"/>
            <a:chOff x="6907376" y="2077933"/>
            <a:chExt cx="1258101" cy="1274544"/>
          </a:xfrm>
        </p:grpSpPr>
        <p:sp>
          <p:nvSpPr>
            <p:cNvPr id="50" name="pole tekstowe 49">
              <a:extLst>
                <a:ext uri="{FF2B5EF4-FFF2-40B4-BE49-F238E27FC236}">
                  <a16:creationId xmlns:a16="http://schemas.microsoft.com/office/drawing/2014/main" id="{0607FAE7-0290-4573-8341-789BE53ABD79}"/>
                </a:ext>
              </a:extLst>
            </p:cNvPr>
            <p:cNvSpPr txBox="1"/>
            <p:nvPr/>
          </p:nvSpPr>
          <p:spPr>
            <a:xfrm>
              <a:off x="6907376" y="2509860"/>
              <a:ext cx="1258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/>
                <a:t>Two</a:t>
              </a:r>
              <a:r>
                <a:rPr lang="pl-PL" dirty="0"/>
                <a:t> </a:t>
              </a:r>
              <a:r>
                <a:rPr lang="pl-PL" dirty="0" err="1"/>
                <a:t>modes</a:t>
              </a:r>
              <a:endParaRPr lang="en-US" dirty="0"/>
            </a:p>
          </p:txBody>
        </p:sp>
        <p:cxnSp>
          <p:nvCxnSpPr>
            <p:cNvPr id="51" name="Łącznik prosty ze strzałką 20">
              <a:extLst>
                <a:ext uri="{FF2B5EF4-FFF2-40B4-BE49-F238E27FC236}">
                  <a16:creationId xmlns:a16="http://schemas.microsoft.com/office/drawing/2014/main" id="{1F3D855C-FC1B-41BE-BE3E-10F781359CF9}"/>
                </a:ext>
              </a:extLst>
            </p:cNvPr>
            <p:cNvCxnSpPr>
              <a:cxnSpLocks/>
              <a:stCxn id="50" idx="0"/>
            </p:cNvCxnSpPr>
            <p:nvPr/>
          </p:nvCxnSpPr>
          <p:spPr>
            <a:xfrm flipV="1">
              <a:off x="7536427" y="2077933"/>
              <a:ext cx="0" cy="43192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Łącznik prosty ze strzałką 20">
              <a:extLst>
                <a:ext uri="{FF2B5EF4-FFF2-40B4-BE49-F238E27FC236}">
                  <a16:creationId xmlns:a16="http://schemas.microsoft.com/office/drawing/2014/main" id="{A2EB10DF-75C1-441E-9F54-92CFB33BF7EE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>
              <a:off x="7536427" y="2879192"/>
              <a:ext cx="0" cy="47328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5" name="Grupa 64">
            <a:extLst>
              <a:ext uri="{FF2B5EF4-FFF2-40B4-BE49-F238E27FC236}">
                <a16:creationId xmlns:a16="http://schemas.microsoft.com/office/drawing/2014/main" id="{01393EF5-F0EE-4E87-95CF-1DEFD0D326A5}"/>
              </a:ext>
            </a:extLst>
          </p:cNvPr>
          <p:cNvGrpSpPr/>
          <p:nvPr/>
        </p:nvGrpSpPr>
        <p:grpSpPr>
          <a:xfrm>
            <a:off x="8134248" y="2709440"/>
            <a:ext cx="2842013" cy="2671662"/>
            <a:chOff x="8134248" y="2709440"/>
            <a:chExt cx="2842013" cy="2671662"/>
          </a:xfrm>
        </p:grpSpPr>
        <p:grpSp>
          <p:nvGrpSpPr>
            <p:cNvPr id="63" name="Grupa 62">
              <a:extLst>
                <a:ext uri="{FF2B5EF4-FFF2-40B4-BE49-F238E27FC236}">
                  <a16:creationId xmlns:a16="http://schemas.microsoft.com/office/drawing/2014/main" id="{DE473A7E-E9C1-4015-9518-F682E3811F67}"/>
                </a:ext>
              </a:extLst>
            </p:cNvPr>
            <p:cNvGrpSpPr/>
            <p:nvPr/>
          </p:nvGrpSpPr>
          <p:grpSpPr>
            <a:xfrm>
              <a:off x="9456293" y="2709440"/>
              <a:ext cx="1519968" cy="2671662"/>
              <a:chOff x="9343171" y="1700772"/>
              <a:chExt cx="1519968" cy="2671662"/>
            </a:xfrm>
          </p:grpSpPr>
          <p:sp>
            <p:nvSpPr>
              <p:cNvPr id="61" name="Prostokąt: zaokrąglone rogi 60">
                <a:extLst>
                  <a:ext uri="{FF2B5EF4-FFF2-40B4-BE49-F238E27FC236}">
                    <a16:creationId xmlns:a16="http://schemas.microsoft.com/office/drawing/2014/main" id="{652E5A3C-A45B-4D17-8423-1DEFBB36E9D2}"/>
                  </a:ext>
                </a:extLst>
              </p:cNvPr>
              <p:cNvSpPr/>
              <p:nvPr/>
            </p:nvSpPr>
            <p:spPr>
              <a:xfrm>
                <a:off x="9894253" y="1700772"/>
                <a:ext cx="304897" cy="2663833"/>
              </a:xfrm>
              <a:prstGeom prst="roundRect">
                <a:avLst>
                  <a:gd name="adj" fmla="val 27946"/>
                </a:avLst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endParaRPr lang="pl-PL" sz="4400" b="0" dirty="0"/>
              </a:p>
            </p:txBody>
          </p:sp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6406AC67-81D2-452B-98D7-D34C29CA074B}"/>
                  </a:ext>
                </a:extLst>
              </p:cNvPr>
              <p:cNvSpPr/>
              <p:nvPr/>
            </p:nvSpPr>
            <p:spPr>
              <a:xfrm>
                <a:off x="10481425" y="1708601"/>
                <a:ext cx="304897" cy="2663833"/>
              </a:xfrm>
              <a:prstGeom prst="roundRect">
                <a:avLst>
                  <a:gd name="adj" fmla="val 27946"/>
                </a:avLst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endParaRPr lang="pl-PL" sz="4400" b="0" dirty="0"/>
              </a:p>
            </p:txBody>
          </p:sp>
          <p:sp>
            <p:nvSpPr>
              <p:cNvPr id="60" name="Prostokąt: zaokrąglone rogi 59">
                <a:extLst>
                  <a:ext uri="{FF2B5EF4-FFF2-40B4-BE49-F238E27FC236}">
                    <a16:creationId xmlns:a16="http://schemas.microsoft.com/office/drawing/2014/main" id="{4E096E99-0041-43AA-BA5B-AA618CA7ACB5}"/>
                  </a:ext>
                </a:extLst>
              </p:cNvPr>
              <p:cNvSpPr/>
              <p:nvPr/>
            </p:nvSpPr>
            <p:spPr>
              <a:xfrm>
                <a:off x="9373869" y="1700772"/>
                <a:ext cx="304897" cy="2663833"/>
              </a:xfrm>
              <a:prstGeom prst="roundRect">
                <a:avLst>
                  <a:gd name="adj" fmla="val 27946"/>
                </a:avLst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endParaRPr lang="pl-PL" sz="4400" b="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7" name="pole tekstowe 56">
                    <a:extLst>
                      <a:ext uri="{FF2B5EF4-FFF2-40B4-BE49-F238E27FC236}">
                        <a16:creationId xmlns:a16="http://schemas.microsoft.com/office/drawing/2014/main" id="{AD196A8F-1057-4F77-96CC-26A47A64B163}"/>
                      </a:ext>
                    </a:extLst>
                  </p:cNvPr>
                  <p:cNvSpPr txBox="1"/>
                  <p:nvPr/>
                </p:nvSpPr>
                <p:spPr>
                  <a:xfrm>
                    <a:off x="9343171" y="1851627"/>
                    <a:ext cx="149432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2        0         1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57" name="pole tekstowe 56">
                    <a:extLst>
                      <a:ext uri="{FF2B5EF4-FFF2-40B4-BE49-F238E27FC236}">
                        <a16:creationId xmlns:a16="http://schemas.microsoft.com/office/drawing/2014/main" id="{AD196A8F-1057-4F77-96CC-26A47A64B1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3171" y="1851627"/>
                    <a:ext cx="149432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pole tekstowe 57">
                    <a:extLst>
                      <a:ext uri="{FF2B5EF4-FFF2-40B4-BE49-F238E27FC236}">
                        <a16:creationId xmlns:a16="http://schemas.microsoft.com/office/drawing/2014/main" id="{E137CCE3-F911-4FB8-8B56-F75230C464D3}"/>
                      </a:ext>
                    </a:extLst>
                  </p:cNvPr>
                  <p:cNvSpPr txBox="1"/>
                  <p:nvPr/>
                </p:nvSpPr>
                <p:spPr>
                  <a:xfrm>
                    <a:off x="9343171" y="3172396"/>
                    <a:ext cx="149432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        2         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58" name="pole tekstowe 57">
                    <a:extLst>
                      <a:ext uri="{FF2B5EF4-FFF2-40B4-BE49-F238E27FC236}">
                        <a16:creationId xmlns:a16="http://schemas.microsoft.com/office/drawing/2014/main" id="{E137CCE3-F911-4FB8-8B56-F75230C464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3171" y="3172396"/>
                    <a:ext cx="149432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9" name="pole tekstowe 58">
                    <a:extLst>
                      <a:ext uri="{FF2B5EF4-FFF2-40B4-BE49-F238E27FC236}">
                        <a16:creationId xmlns:a16="http://schemas.microsoft.com/office/drawing/2014/main" id="{78CD55C4-0AE9-4D83-A2C4-8D30BA9C8FE2}"/>
                      </a:ext>
                    </a:extLst>
                  </p:cNvPr>
                  <p:cNvSpPr txBox="1"/>
                  <p:nvPr/>
                </p:nvSpPr>
                <p:spPr>
                  <a:xfrm>
                    <a:off x="9343171" y="3673587"/>
                    <a:ext cx="1519968" cy="61093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59" name="pole tekstowe 58">
                    <a:extLst>
                      <a:ext uri="{FF2B5EF4-FFF2-40B4-BE49-F238E27FC236}">
                        <a16:creationId xmlns:a16="http://schemas.microsoft.com/office/drawing/2014/main" id="{78CD55C4-0AE9-4D83-A2C4-8D30BA9C8F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3171" y="3673587"/>
                    <a:ext cx="1519968" cy="61093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4" name="pole tekstowe 63">
              <a:extLst>
                <a:ext uri="{FF2B5EF4-FFF2-40B4-BE49-F238E27FC236}">
                  <a16:creationId xmlns:a16="http://schemas.microsoft.com/office/drawing/2014/main" id="{BBFF5939-61CF-46D8-B71C-0B9772D37FE3}"/>
                </a:ext>
              </a:extLst>
            </p:cNvPr>
            <p:cNvSpPr txBox="1"/>
            <p:nvPr/>
          </p:nvSpPr>
          <p:spPr>
            <a:xfrm>
              <a:off x="8134248" y="4806922"/>
              <a:ext cx="13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/>
                <a:t>probabilities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409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4363020-0E2D-458B-9EA9-5C434F30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8848001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 err="1">
                <a:solidFill>
                  <a:srgbClr val="FFFFFF"/>
                </a:solidFill>
              </a:rPr>
              <a:t>Our</a:t>
            </a:r>
            <a:r>
              <a:rPr lang="pl-PL" sz="5200" dirty="0">
                <a:solidFill>
                  <a:srgbClr val="FFFFFF"/>
                </a:solidFill>
              </a:rPr>
              <a:t> idea for </a:t>
            </a:r>
            <a:r>
              <a:rPr lang="pl-PL" sz="5200" dirty="0" err="1">
                <a:solidFill>
                  <a:srgbClr val="FFFFFF"/>
                </a:solidFill>
              </a:rPr>
              <a:t>computation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1AB837E-8F88-4F2A-BC7E-EFB7AE04F6C5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D5B7EC4-EFA8-44D8-8C8A-3E4748B5CAB5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2" name="Grupa 51">
            <a:extLst>
              <a:ext uri="{FF2B5EF4-FFF2-40B4-BE49-F238E27FC236}">
                <a16:creationId xmlns:a16="http://schemas.microsoft.com/office/drawing/2014/main" id="{F35F61ED-0ED6-4E33-86A1-F8A0AE48561D}"/>
              </a:ext>
            </a:extLst>
          </p:cNvPr>
          <p:cNvGrpSpPr/>
          <p:nvPr/>
        </p:nvGrpSpPr>
        <p:grpSpPr>
          <a:xfrm rot="16200000">
            <a:off x="3333314" y="2402738"/>
            <a:ext cx="1123192" cy="3066154"/>
            <a:chOff x="1307977" y="1421126"/>
            <a:chExt cx="1123192" cy="3066154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4ECE3B4D-3690-4B2C-88B1-13DFD6DB000A}"/>
                </a:ext>
              </a:extLst>
            </p:cNvPr>
            <p:cNvSpPr/>
            <p:nvPr/>
          </p:nvSpPr>
          <p:spPr>
            <a:xfrm rot="5400000">
              <a:off x="1589621" y="1639760"/>
              <a:ext cx="1043665" cy="60639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Laser pump</a:t>
              </a:r>
              <a:endParaRPr lang="en-US" dirty="0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8BD64D47-9879-4317-B08E-7DE4390940B5}"/>
                </a:ext>
              </a:extLst>
            </p:cNvPr>
            <p:cNvSpPr/>
            <p:nvPr/>
          </p:nvSpPr>
          <p:spPr>
            <a:xfrm rot="5400000">
              <a:off x="1927486" y="3205898"/>
              <a:ext cx="367936" cy="6063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l-PL" dirty="0"/>
                <a:t>BBO</a:t>
              </a:r>
              <a:endParaRPr lang="en-US" dirty="0"/>
            </a:p>
          </p:txBody>
        </p: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9F5CB138-A504-4D76-B51C-2C07B7AE25D1}"/>
                </a:ext>
              </a:extLst>
            </p:cNvPr>
            <p:cNvCxnSpPr>
              <a:stCxn id="14" idx="3"/>
              <a:endCxn id="15" idx="1"/>
            </p:cNvCxnSpPr>
            <p:nvPr/>
          </p:nvCxnSpPr>
          <p:spPr>
            <a:xfrm>
              <a:off x="2111453" y="2464791"/>
              <a:ext cx="1" cy="86033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60A50F8C-C832-418F-B5C2-BACD52A84936}"/>
                </a:ext>
              </a:extLst>
            </p:cNvPr>
            <p:cNvCxnSpPr>
              <a:cxnSpLocks/>
            </p:cNvCxnSpPr>
            <p:nvPr/>
          </p:nvCxnSpPr>
          <p:spPr>
            <a:xfrm rot="8100000">
              <a:off x="1307977" y="4022039"/>
              <a:ext cx="930483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BB93DB91-BCCF-46BC-B18B-07914276A1DC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965927" y="4022039"/>
              <a:ext cx="930483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5F34C0DD-DD6C-42F3-AA76-1D901F5F6A29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rot="5400000" flipV="1">
              <a:off x="1975873" y="3828645"/>
              <a:ext cx="271163" cy="1"/>
            </a:xfrm>
            <a:prstGeom prst="line">
              <a:avLst/>
            </a:prstGeom>
            <a:ln w="50800"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Łącznik prosty 39">
            <a:extLst>
              <a:ext uri="{FF2B5EF4-FFF2-40B4-BE49-F238E27FC236}">
                <a16:creationId xmlns:a16="http://schemas.microsoft.com/office/drawing/2014/main" id="{66356070-2BDC-46D5-8834-32C935218135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5291722" y="3045243"/>
            <a:ext cx="45927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5500D98C-9334-4912-9BED-D8CC28FD45D4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5291722" y="4361145"/>
            <a:ext cx="43856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F7298FA2-807C-4F3C-A781-EC71E7B18AB8}"/>
              </a:ext>
            </a:extLst>
          </p:cNvPr>
          <p:cNvCxnSpPr>
            <a:cxnSpLocks/>
          </p:cNvCxnSpPr>
          <p:nvPr/>
        </p:nvCxnSpPr>
        <p:spPr>
          <a:xfrm>
            <a:off x="6440896" y="2733192"/>
            <a:ext cx="98595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rostokąt: zaokrąglone rogi 46">
            <a:extLst>
              <a:ext uri="{FF2B5EF4-FFF2-40B4-BE49-F238E27FC236}">
                <a16:creationId xmlns:a16="http://schemas.microsoft.com/office/drawing/2014/main" id="{1AF68389-9256-40DD-BB8F-18084647D118}"/>
              </a:ext>
            </a:extLst>
          </p:cNvPr>
          <p:cNvSpPr/>
          <p:nvPr/>
        </p:nvSpPr>
        <p:spPr>
          <a:xfrm>
            <a:off x="7426852" y="2578056"/>
            <a:ext cx="1069848" cy="3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detector</a:t>
            </a:r>
            <a:endParaRPr lang="en-US" dirty="0"/>
          </a:p>
        </p:txBody>
      </p:sp>
      <p:sp>
        <p:nvSpPr>
          <p:cNvPr id="48" name="Prostokąt: zaokrąglone rogi 47">
            <a:extLst>
              <a:ext uri="{FF2B5EF4-FFF2-40B4-BE49-F238E27FC236}">
                <a16:creationId xmlns:a16="http://schemas.microsoft.com/office/drawing/2014/main" id="{4248D6C5-ACC8-4D43-89D2-020F252FA4F6}"/>
              </a:ext>
            </a:extLst>
          </p:cNvPr>
          <p:cNvSpPr/>
          <p:nvPr/>
        </p:nvSpPr>
        <p:spPr>
          <a:xfrm>
            <a:off x="7426852" y="3205207"/>
            <a:ext cx="1069848" cy="3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detector</a:t>
            </a:r>
            <a:endParaRPr lang="en-US" dirty="0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F7A9697E-3FC8-4229-96A2-836A467D34A1}"/>
              </a:ext>
            </a:extLst>
          </p:cNvPr>
          <p:cNvSpPr/>
          <p:nvPr/>
        </p:nvSpPr>
        <p:spPr>
          <a:xfrm>
            <a:off x="5750996" y="2742045"/>
            <a:ext cx="367936" cy="6063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dirty="0"/>
              <a:t>BBO</a:t>
            </a:r>
            <a:endParaRPr lang="en-US" dirty="0"/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771F452E-1A7B-4CFB-B100-D69131BB3672}"/>
              </a:ext>
            </a:extLst>
          </p:cNvPr>
          <p:cNvSpPr/>
          <p:nvPr/>
        </p:nvSpPr>
        <p:spPr>
          <a:xfrm>
            <a:off x="5730288" y="4057947"/>
            <a:ext cx="367936" cy="6063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dirty="0"/>
              <a:t>BBO</a:t>
            </a:r>
            <a:endParaRPr lang="en-US" dirty="0"/>
          </a:p>
        </p:txBody>
      </p:sp>
      <p:cxnSp>
        <p:nvCxnSpPr>
          <p:cNvPr id="39" name="Łącznik prosty 38">
            <a:extLst>
              <a:ext uri="{FF2B5EF4-FFF2-40B4-BE49-F238E27FC236}">
                <a16:creationId xmlns:a16="http://schemas.microsoft.com/office/drawing/2014/main" id="{68A48C33-9691-4504-B227-CE4467615B2A}"/>
              </a:ext>
            </a:extLst>
          </p:cNvPr>
          <p:cNvCxnSpPr>
            <a:cxnSpLocks/>
          </p:cNvCxnSpPr>
          <p:nvPr/>
        </p:nvCxnSpPr>
        <p:spPr>
          <a:xfrm flipV="1">
            <a:off x="6118932" y="2742046"/>
            <a:ext cx="321964" cy="30319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49F97B60-71FC-489F-81FD-B924C71D77F9}"/>
              </a:ext>
            </a:extLst>
          </p:cNvPr>
          <p:cNvCxnSpPr>
            <a:cxnSpLocks/>
          </p:cNvCxnSpPr>
          <p:nvPr/>
        </p:nvCxnSpPr>
        <p:spPr>
          <a:xfrm>
            <a:off x="6111921" y="3061760"/>
            <a:ext cx="328975" cy="28668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3B2C9BFA-2BFA-4DFA-B88F-565AA41C02A0}"/>
              </a:ext>
            </a:extLst>
          </p:cNvPr>
          <p:cNvCxnSpPr>
            <a:cxnSpLocks/>
          </p:cNvCxnSpPr>
          <p:nvPr/>
        </p:nvCxnSpPr>
        <p:spPr>
          <a:xfrm>
            <a:off x="6440896" y="3359392"/>
            <a:ext cx="98595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id="{22F1D231-8986-412C-9BB9-182C3088EDFC}"/>
              </a:ext>
            </a:extLst>
          </p:cNvPr>
          <p:cNvCxnSpPr>
            <a:cxnSpLocks/>
          </p:cNvCxnSpPr>
          <p:nvPr/>
        </p:nvCxnSpPr>
        <p:spPr>
          <a:xfrm>
            <a:off x="6440896" y="4038143"/>
            <a:ext cx="98595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C2DA7B88-4C3F-4FBA-AACD-62C086581CC3}"/>
              </a:ext>
            </a:extLst>
          </p:cNvPr>
          <p:cNvCxnSpPr>
            <a:cxnSpLocks/>
          </p:cNvCxnSpPr>
          <p:nvPr/>
        </p:nvCxnSpPr>
        <p:spPr>
          <a:xfrm flipV="1">
            <a:off x="6118932" y="4046997"/>
            <a:ext cx="321964" cy="30319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0E9916CB-C749-4FE9-8E3E-B8DC51D31FA4}"/>
              </a:ext>
            </a:extLst>
          </p:cNvPr>
          <p:cNvCxnSpPr>
            <a:cxnSpLocks/>
          </p:cNvCxnSpPr>
          <p:nvPr/>
        </p:nvCxnSpPr>
        <p:spPr>
          <a:xfrm>
            <a:off x="6111921" y="4366711"/>
            <a:ext cx="328975" cy="28668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FEB021AF-5422-4D7C-881C-825F93F9533B}"/>
              </a:ext>
            </a:extLst>
          </p:cNvPr>
          <p:cNvCxnSpPr>
            <a:cxnSpLocks/>
          </p:cNvCxnSpPr>
          <p:nvPr/>
        </p:nvCxnSpPr>
        <p:spPr>
          <a:xfrm>
            <a:off x="6440896" y="4664343"/>
            <a:ext cx="98595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rostokąt: zaokrąglone rogi 65">
            <a:extLst>
              <a:ext uri="{FF2B5EF4-FFF2-40B4-BE49-F238E27FC236}">
                <a16:creationId xmlns:a16="http://schemas.microsoft.com/office/drawing/2014/main" id="{A539FDBF-C65E-4D39-A8B5-04458B211019}"/>
              </a:ext>
            </a:extLst>
          </p:cNvPr>
          <p:cNvSpPr/>
          <p:nvPr/>
        </p:nvSpPr>
        <p:spPr>
          <a:xfrm>
            <a:off x="7408892" y="3882056"/>
            <a:ext cx="1069848" cy="3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detector</a:t>
            </a:r>
            <a:endParaRPr lang="en-US" dirty="0"/>
          </a:p>
        </p:txBody>
      </p:sp>
      <p:sp>
        <p:nvSpPr>
          <p:cNvPr id="67" name="Prostokąt: zaokrąglone rogi 66">
            <a:extLst>
              <a:ext uri="{FF2B5EF4-FFF2-40B4-BE49-F238E27FC236}">
                <a16:creationId xmlns:a16="http://schemas.microsoft.com/office/drawing/2014/main" id="{9457AA96-106E-4884-9B6D-D90B604A57B1}"/>
              </a:ext>
            </a:extLst>
          </p:cNvPr>
          <p:cNvSpPr/>
          <p:nvPr/>
        </p:nvSpPr>
        <p:spPr>
          <a:xfrm>
            <a:off x="7408892" y="4509207"/>
            <a:ext cx="1069848" cy="3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detector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7307C3FA-493F-4BF7-B456-2829A10A9051}"/>
                  </a:ext>
                </a:extLst>
              </p:cNvPr>
              <p:cNvSpPr/>
              <p:nvPr/>
            </p:nvSpPr>
            <p:spPr>
              <a:xfrm>
                <a:off x="6791852" y="2522580"/>
                <a:ext cx="239884" cy="36574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050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pl-PL" sz="1050" b="0" i="1" dirty="0" smtClean="0">
                          <a:latin typeface="Cambria Math" panose="02040503050406030204" pitchFamily="18" charset="0"/>
                        </a:rPr>
                        <m:t>\2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7307C3FA-493F-4BF7-B456-2829A10A90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852" y="2522580"/>
                <a:ext cx="239884" cy="3657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Prostokąt 68">
                <a:extLst>
                  <a:ext uri="{FF2B5EF4-FFF2-40B4-BE49-F238E27FC236}">
                    <a16:creationId xmlns:a16="http://schemas.microsoft.com/office/drawing/2014/main" id="{A727ED4A-D331-4AC9-945E-EB4FF69F34EB}"/>
                  </a:ext>
                </a:extLst>
              </p:cNvPr>
              <p:cNvSpPr/>
              <p:nvPr/>
            </p:nvSpPr>
            <p:spPr>
              <a:xfrm>
                <a:off x="6795644" y="3165567"/>
                <a:ext cx="239884" cy="36574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050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pl-PL" sz="1050" b="0" i="1" dirty="0" smtClean="0">
                          <a:latin typeface="Cambria Math" panose="02040503050406030204" pitchFamily="18" charset="0"/>
                        </a:rPr>
                        <m:t>\2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69" name="Prostokąt 68">
                <a:extLst>
                  <a:ext uri="{FF2B5EF4-FFF2-40B4-BE49-F238E27FC236}">
                    <a16:creationId xmlns:a16="http://schemas.microsoft.com/office/drawing/2014/main" id="{A727ED4A-D331-4AC9-945E-EB4FF69F3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644" y="3165567"/>
                <a:ext cx="239884" cy="3657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Prostokąt 69">
                <a:extLst>
                  <a:ext uri="{FF2B5EF4-FFF2-40B4-BE49-F238E27FC236}">
                    <a16:creationId xmlns:a16="http://schemas.microsoft.com/office/drawing/2014/main" id="{E3C7E6FA-4D49-4401-AE6B-EDFF42EB0564}"/>
                  </a:ext>
                </a:extLst>
              </p:cNvPr>
              <p:cNvSpPr/>
              <p:nvPr/>
            </p:nvSpPr>
            <p:spPr>
              <a:xfrm>
                <a:off x="6791852" y="3868582"/>
                <a:ext cx="239884" cy="36574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050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pl-PL" sz="1050" b="0" i="1" dirty="0" smtClean="0">
                          <a:latin typeface="Cambria Math" panose="02040503050406030204" pitchFamily="18" charset="0"/>
                        </a:rPr>
                        <m:t>\2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70" name="Prostokąt 69">
                <a:extLst>
                  <a:ext uri="{FF2B5EF4-FFF2-40B4-BE49-F238E27FC236}">
                    <a16:creationId xmlns:a16="http://schemas.microsoft.com/office/drawing/2014/main" id="{E3C7E6FA-4D49-4401-AE6B-EDFF42EB0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852" y="3868582"/>
                <a:ext cx="239884" cy="365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pole tekstowe 70">
            <a:extLst>
              <a:ext uri="{FF2B5EF4-FFF2-40B4-BE49-F238E27FC236}">
                <a16:creationId xmlns:a16="http://schemas.microsoft.com/office/drawing/2014/main" id="{71AF32BC-6A26-4CD1-95DA-0A5D23C5396B}"/>
              </a:ext>
            </a:extLst>
          </p:cNvPr>
          <p:cNvSpPr txBox="1"/>
          <p:nvPr/>
        </p:nvSpPr>
        <p:spPr>
          <a:xfrm>
            <a:off x="3424715" y="2441207"/>
            <a:ext cx="1437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/>
              <a:t>Four</a:t>
            </a:r>
            <a:r>
              <a:rPr lang="pl-PL" dirty="0"/>
              <a:t> </a:t>
            </a:r>
            <a:r>
              <a:rPr lang="pl-PL" dirty="0" err="1"/>
              <a:t>photons</a:t>
            </a:r>
            <a:br>
              <a:rPr lang="pl-PL" dirty="0"/>
            </a:br>
            <a:r>
              <a:rPr lang="pl-PL" dirty="0" err="1"/>
              <a:t>Four</a:t>
            </a:r>
            <a:r>
              <a:rPr lang="pl-PL" dirty="0"/>
              <a:t> </a:t>
            </a:r>
            <a:r>
              <a:rPr lang="pl-PL" dirty="0" err="1"/>
              <a:t>qubits</a:t>
            </a:r>
            <a:endParaRPr lang="en-US" dirty="0"/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2E43740A-8A0E-48C2-A998-676A1795AC09}"/>
              </a:ext>
            </a:extLst>
          </p:cNvPr>
          <p:cNvSpPr txBox="1"/>
          <p:nvPr/>
        </p:nvSpPr>
        <p:spPr>
          <a:xfrm>
            <a:off x="4904934" y="1992537"/>
            <a:ext cx="307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/>
              <a:t>Four</a:t>
            </a:r>
            <a:r>
              <a:rPr lang="pl-PL" dirty="0"/>
              <a:t> </a:t>
            </a:r>
            <a:r>
              <a:rPr lang="pl-PL" dirty="0" err="1"/>
              <a:t>modes</a:t>
            </a:r>
            <a:r>
              <a:rPr lang="pl-PL" dirty="0"/>
              <a:t> – </a:t>
            </a:r>
            <a:r>
              <a:rPr lang="pl-PL" dirty="0" err="1"/>
              <a:t>four</a:t>
            </a:r>
            <a:r>
              <a:rPr lang="pl-PL" dirty="0"/>
              <a:t> </a:t>
            </a:r>
            <a:r>
              <a:rPr lang="pl-PL" dirty="0" err="1"/>
              <a:t>eigen</a:t>
            </a:r>
            <a:r>
              <a:rPr lang="pl-PL" dirty="0"/>
              <a:t> </a:t>
            </a:r>
            <a:r>
              <a:rPr lang="pl-PL" dirty="0" err="1"/>
              <a:t>states</a:t>
            </a:r>
            <a:endParaRPr lang="en-US" dirty="0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23A8642-AF99-474D-BB69-3DFD56475539}"/>
              </a:ext>
            </a:extLst>
          </p:cNvPr>
          <p:cNvGrpSpPr/>
          <p:nvPr/>
        </p:nvGrpSpPr>
        <p:grpSpPr>
          <a:xfrm>
            <a:off x="8282827" y="1966699"/>
            <a:ext cx="2021707" cy="3072325"/>
            <a:chOff x="8282827" y="1966699"/>
            <a:chExt cx="2021707" cy="3072325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E5D817E4-E906-43B0-A73C-293D11276312}"/>
                </a:ext>
              </a:extLst>
            </p:cNvPr>
            <p:cNvGrpSpPr/>
            <p:nvPr/>
          </p:nvGrpSpPr>
          <p:grpSpPr>
            <a:xfrm>
              <a:off x="8570192" y="2367362"/>
              <a:ext cx="1514279" cy="2671662"/>
              <a:chOff x="8570192" y="2367362"/>
              <a:chExt cx="1514279" cy="2671662"/>
            </a:xfrm>
          </p:grpSpPr>
          <p:grpSp>
            <p:nvGrpSpPr>
              <p:cNvPr id="74" name="Grupa 73">
                <a:extLst>
                  <a:ext uri="{FF2B5EF4-FFF2-40B4-BE49-F238E27FC236}">
                    <a16:creationId xmlns:a16="http://schemas.microsoft.com/office/drawing/2014/main" id="{7A91A8D5-FF91-4B62-A7AE-986AA08A5339}"/>
                  </a:ext>
                </a:extLst>
              </p:cNvPr>
              <p:cNvGrpSpPr/>
              <p:nvPr/>
            </p:nvGrpSpPr>
            <p:grpSpPr>
              <a:xfrm>
                <a:off x="8590151" y="2367362"/>
                <a:ext cx="1494320" cy="2671662"/>
                <a:chOff x="9343171" y="1700772"/>
                <a:chExt cx="1494320" cy="2671662"/>
              </a:xfrm>
            </p:grpSpPr>
            <p:sp>
              <p:nvSpPr>
                <p:cNvPr id="76" name="Prostokąt: zaokrąglone rogi 75">
                  <a:extLst>
                    <a:ext uri="{FF2B5EF4-FFF2-40B4-BE49-F238E27FC236}">
                      <a16:creationId xmlns:a16="http://schemas.microsoft.com/office/drawing/2014/main" id="{38879FCA-891E-4B3E-8DA9-EDFE01BF6E98}"/>
                    </a:ext>
                  </a:extLst>
                </p:cNvPr>
                <p:cNvSpPr/>
                <p:nvPr/>
              </p:nvSpPr>
              <p:spPr>
                <a:xfrm>
                  <a:off x="9894253" y="1700772"/>
                  <a:ext cx="304897" cy="2663833"/>
                </a:xfrm>
                <a:prstGeom prst="roundRect">
                  <a:avLst>
                    <a:gd name="adj" fmla="val 27946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ctr"/>
                  <a:endParaRPr lang="pl-PL" sz="4400" b="0" dirty="0"/>
                </a:p>
              </p:txBody>
            </p:sp>
            <p:sp>
              <p:nvSpPr>
                <p:cNvPr id="77" name="Prostokąt: zaokrąglone rogi 76">
                  <a:extLst>
                    <a:ext uri="{FF2B5EF4-FFF2-40B4-BE49-F238E27FC236}">
                      <a16:creationId xmlns:a16="http://schemas.microsoft.com/office/drawing/2014/main" id="{040F303E-2E45-4729-AB9B-77A0F5EED368}"/>
                    </a:ext>
                  </a:extLst>
                </p:cNvPr>
                <p:cNvSpPr/>
                <p:nvPr/>
              </p:nvSpPr>
              <p:spPr>
                <a:xfrm>
                  <a:off x="10481425" y="1708601"/>
                  <a:ext cx="304897" cy="2663833"/>
                </a:xfrm>
                <a:prstGeom prst="roundRect">
                  <a:avLst>
                    <a:gd name="adj" fmla="val 27946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ctr"/>
                  <a:endParaRPr lang="pl-PL" sz="4400" b="0" dirty="0"/>
                </a:p>
              </p:txBody>
            </p:sp>
            <p:sp>
              <p:nvSpPr>
                <p:cNvPr id="78" name="Prostokąt: zaokrąglone rogi 77">
                  <a:extLst>
                    <a:ext uri="{FF2B5EF4-FFF2-40B4-BE49-F238E27FC236}">
                      <a16:creationId xmlns:a16="http://schemas.microsoft.com/office/drawing/2014/main" id="{686E6F8E-7B31-47C4-BA60-3A2B9B2EA86C}"/>
                    </a:ext>
                  </a:extLst>
                </p:cNvPr>
                <p:cNvSpPr/>
                <p:nvPr/>
              </p:nvSpPr>
              <p:spPr>
                <a:xfrm>
                  <a:off x="9373869" y="1700772"/>
                  <a:ext cx="304897" cy="2663833"/>
                </a:xfrm>
                <a:prstGeom prst="roundRect">
                  <a:avLst>
                    <a:gd name="adj" fmla="val 27946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ctr"/>
                  <a:endParaRPr lang="pl-PL" sz="4400" b="0" dirty="0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79" name="pole tekstowe 78">
                      <a:extLst>
                        <a:ext uri="{FF2B5EF4-FFF2-40B4-BE49-F238E27FC236}">
                          <a16:creationId xmlns:a16="http://schemas.microsoft.com/office/drawing/2014/main" id="{2660EDF8-A647-4F65-BFE4-8627DCBAAB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43171" y="1851627"/>
                      <a:ext cx="149432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        0         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79" name="pole tekstowe 78">
                      <a:extLst>
                        <a:ext uri="{FF2B5EF4-FFF2-40B4-BE49-F238E27FC236}">
                          <a16:creationId xmlns:a16="http://schemas.microsoft.com/office/drawing/2014/main" id="{2660EDF8-A647-4F65-BFE4-8627DCBAAB0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343171" y="1851627"/>
                      <a:ext cx="149432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0" name="pole tekstowe 79">
                      <a:extLst>
                        <a:ext uri="{FF2B5EF4-FFF2-40B4-BE49-F238E27FC236}">
                          <a16:creationId xmlns:a16="http://schemas.microsoft.com/office/drawing/2014/main" id="{7FBA4144-8B0A-4F0F-90BB-850CC8C47F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43171" y="3172396"/>
                      <a:ext cx="149432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l-PL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        0         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80" name="pole tekstowe 79">
                      <a:extLst>
                        <a:ext uri="{FF2B5EF4-FFF2-40B4-BE49-F238E27FC236}">
                          <a16:creationId xmlns:a16="http://schemas.microsoft.com/office/drawing/2014/main" id="{7FBA4144-8B0A-4F0F-90BB-850CC8C47F2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343171" y="3172396"/>
                      <a:ext cx="1494320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2" name="pole tekstowe 81">
                    <a:extLst>
                      <a:ext uri="{FF2B5EF4-FFF2-40B4-BE49-F238E27FC236}">
                        <a16:creationId xmlns:a16="http://schemas.microsoft.com/office/drawing/2014/main" id="{61A33C55-9087-4884-ADE8-49C36E9506EE}"/>
                      </a:ext>
                    </a:extLst>
                  </p:cNvPr>
                  <p:cNvSpPr txBox="1"/>
                  <p:nvPr/>
                </p:nvSpPr>
                <p:spPr>
                  <a:xfrm>
                    <a:off x="8576026" y="3205100"/>
                    <a:ext cx="149432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        2         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2" name="pole tekstowe 81">
                    <a:extLst>
                      <a:ext uri="{FF2B5EF4-FFF2-40B4-BE49-F238E27FC236}">
                        <a16:creationId xmlns:a16="http://schemas.microsoft.com/office/drawing/2014/main" id="{61A33C55-9087-4884-ADE8-49C36E9506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6026" y="3205100"/>
                    <a:ext cx="149432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3" name="pole tekstowe 82">
                    <a:extLst>
                      <a:ext uri="{FF2B5EF4-FFF2-40B4-BE49-F238E27FC236}">
                        <a16:creationId xmlns:a16="http://schemas.microsoft.com/office/drawing/2014/main" id="{8FD04567-9EF9-4DFD-A8E9-AED2DA2F85C4}"/>
                      </a:ext>
                    </a:extLst>
                  </p:cNvPr>
                  <p:cNvSpPr txBox="1"/>
                  <p:nvPr/>
                </p:nvSpPr>
                <p:spPr>
                  <a:xfrm>
                    <a:off x="8570192" y="4479677"/>
                    <a:ext cx="149432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        2         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3" name="pole tekstowe 82">
                    <a:extLst>
                      <a:ext uri="{FF2B5EF4-FFF2-40B4-BE49-F238E27FC236}">
                        <a16:creationId xmlns:a16="http://schemas.microsoft.com/office/drawing/2014/main" id="{8FD04567-9EF9-4DFD-A8E9-AED2DA2F85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0192" y="4479677"/>
                    <a:ext cx="149432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4" name="pole tekstowe 83">
              <a:extLst>
                <a:ext uri="{FF2B5EF4-FFF2-40B4-BE49-F238E27FC236}">
                  <a16:creationId xmlns:a16="http://schemas.microsoft.com/office/drawing/2014/main" id="{A71B9014-30C3-4D55-947C-9911FD06EC71}"/>
                </a:ext>
              </a:extLst>
            </p:cNvPr>
            <p:cNvSpPr txBox="1"/>
            <p:nvPr/>
          </p:nvSpPr>
          <p:spPr>
            <a:xfrm>
              <a:off x="8282827" y="1966699"/>
              <a:ext cx="2021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/>
                <a:t>10 </a:t>
              </a:r>
              <a:r>
                <a:rPr lang="pl-PL" dirty="0" err="1"/>
                <a:t>possible</a:t>
              </a:r>
              <a:r>
                <a:rPr lang="pl-PL" dirty="0"/>
                <a:t> </a:t>
              </a:r>
              <a:r>
                <a:rPr lang="pl-PL" dirty="0" err="1"/>
                <a:t>outputs</a:t>
              </a:r>
              <a:endParaRPr lang="en-US" dirty="0"/>
            </a:p>
          </p:txBody>
        </p:sp>
      </p:grpSp>
      <p:sp>
        <p:nvSpPr>
          <p:cNvPr id="85" name="Prostokąt: zaokrąglone rogi 84">
            <a:extLst>
              <a:ext uri="{FF2B5EF4-FFF2-40B4-BE49-F238E27FC236}">
                <a16:creationId xmlns:a16="http://schemas.microsoft.com/office/drawing/2014/main" id="{A4AA594B-26F6-4E7F-92B4-A2DF85BD2543}"/>
              </a:ext>
            </a:extLst>
          </p:cNvPr>
          <p:cNvSpPr/>
          <p:nvPr/>
        </p:nvSpPr>
        <p:spPr>
          <a:xfrm>
            <a:off x="3988857" y="2053965"/>
            <a:ext cx="4952494" cy="2977230"/>
          </a:xfrm>
          <a:prstGeom prst="roundRect">
            <a:avLst>
              <a:gd name="adj" fmla="val 594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/>
              <a:t>Problem: </a:t>
            </a:r>
            <a:r>
              <a:rPr lang="pl-PL" sz="4400" dirty="0" err="1"/>
              <a:t>exponentially</a:t>
            </a:r>
            <a:r>
              <a:rPr lang="pl-PL" sz="4400" dirty="0"/>
              <a:t> </a:t>
            </a:r>
            <a:r>
              <a:rPr lang="pl-PL" sz="4400" dirty="0" err="1"/>
              <a:t>growing</a:t>
            </a:r>
            <a:r>
              <a:rPr lang="pl-PL" sz="4400" dirty="0"/>
              <a:t> </a:t>
            </a:r>
            <a:r>
              <a:rPr lang="pl-PL" sz="4400" dirty="0" err="1"/>
              <a:t>wavelength</a:t>
            </a:r>
            <a:endParaRPr lang="en-US" sz="4400" dirty="0"/>
          </a:p>
        </p:txBody>
      </p:sp>
      <p:sp>
        <p:nvSpPr>
          <p:cNvPr id="86" name="Prostokąt: zaokrąglone rogi 85">
            <a:extLst>
              <a:ext uri="{FF2B5EF4-FFF2-40B4-BE49-F238E27FC236}">
                <a16:creationId xmlns:a16="http://schemas.microsoft.com/office/drawing/2014/main" id="{BC9D4EE8-7B69-49F1-9CC8-672F4A8DE9AD}"/>
              </a:ext>
            </a:extLst>
          </p:cNvPr>
          <p:cNvSpPr/>
          <p:nvPr/>
        </p:nvSpPr>
        <p:spPr>
          <a:xfrm>
            <a:off x="3258982" y="2283161"/>
            <a:ext cx="6150572" cy="2464636"/>
          </a:xfrm>
          <a:prstGeom prst="roundRect">
            <a:avLst>
              <a:gd name="adj" fmla="val 494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/>
              <a:t>Solution: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/>
              <a:t>SPDC </a:t>
            </a:r>
            <a:r>
              <a:rPr lang="pl-PL" sz="4400" dirty="0" err="1"/>
              <a:t>type</a:t>
            </a:r>
            <a:r>
              <a:rPr lang="pl-PL" sz="4400" dirty="0"/>
              <a:t> I  (KDP)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/>
              <a:t>Sagnac</a:t>
            </a:r>
            <a:r>
              <a:rPr lang="pl-PL" sz="4400" dirty="0"/>
              <a:t> </a:t>
            </a:r>
            <a:r>
              <a:rPr lang="pl-PL" sz="4400" dirty="0" err="1"/>
              <a:t>interferometer</a:t>
            </a:r>
            <a:endParaRPr lang="pl-PL" sz="4400" dirty="0"/>
          </a:p>
          <a:p>
            <a:pPr algn="ctr"/>
            <a:r>
              <a:rPr lang="pl-PL" sz="2400" dirty="0"/>
              <a:t>(</a:t>
            </a:r>
            <a:r>
              <a:rPr lang="pl-PL" sz="2400" dirty="0" err="1"/>
              <a:t>maybe</a:t>
            </a:r>
            <a:r>
              <a:rPr lang="pl-PL" sz="2400" dirty="0"/>
              <a:t> I </a:t>
            </a:r>
            <a:r>
              <a:rPr lang="pl-PL" sz="2400" dirty="0" err="1"/>
              <a:t>will</a:t>
            </a:r>
            <a:r>
              <a:rPr lang="pl-PL" sz="2400" dirty="0"/>
              <a:t> talk </a:t>
            </a:r>
            <a:r>
              <a:rPr lang="pl-PL" sz="2400" dirty="0" err="1"/>
              <a:t>about</a:t>
            </a:r>
            <a:r>
              <a:rPr lang="pl-PL" sz="2400" dirty="0"/>
              <a:t> </a:t>
            </a:r>
            <a:r>
              <a:rPr lang="pl-PL" sz="2400" dirty="0" err="1"/>
              <a:t>it</a:t>
            </a:r>
            <a:r>
              <a:rPr lang="pl-PL" sz="2400" dirty="0"/>
              <a:t> </a:t>
            </a:r>
            <a:r>
              <a:rPr lang="pl-PL" sz="2400" dirty="0" err="1"/>
              <a:t>next</a:t>
            </a:r>
            <a:r>
              <a:rPr lang="pl-PL" sz="2400" dirty="0"/>
              <a:t> </a:t>
            </a:r>
            <a:r>
              <a:rPr lang="pl-PL" sz="2400" dirty="0" err="1"/>
              <a:t>time</a:t>
            </a:r>
            <a:r>
              <a:rPr lang="pl-PL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79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85" grpId="0" animBg="1"/>
      <p:bldP spid="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4363020-0E2D-458B-9EA9-5C434F30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10855796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>
                <a:solidFill>
                  <a:srgbClr val="FFFFFF"/>
                </a:solidFill>
              </a:rPr>
              <a:t>LOOK: </a:t>
            </a:r>
            <a:r>
              <a:rPr lang="pl-PL" sz="4000" dirty="0">
                <a:solidFill>
                  <a:srgbClr val="FFFFFF"/>
                </a:solidFill>
              </a:rPr>
              <a:t>Laboratorium Optycznych Obliczeń Kwantowych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1AB837E-8F88-4F2A-BC7E-EFB7AE04F6C5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D5B7EC4-EFA8-44D8-8C8A-3E4748B5CAB5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6587E1D-1C78-489E-A359-1188C3FA3852}"/>
              </a:ext>
            </a:extLst>
          </p:cNvPr>
          <p:cNvSpPr txBox="1"/>
          <p:nvPr/>
        </p:nvSpPr>
        <p:spPr>
          <a:xfrm>
            <a:off x="545864" y="1119909"/>
            <a:ext cx="5588005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err="1"/>
              <a:t>Infrastructure</a:t>
            </a: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Laser pump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/>
              <a:t>405 </a:t>
            </a:r>
            <a:r>
              <a:rPr lang="pl-PL" sz="3200" dirty="0" err="1"/>
              <a:t>nm</a:t>
            </a:r>
            <a:r>
              <a:rPr lang="pl-PL" sz="3200" dirty="0"/>
              <a:t>, 5 </a:t>
            </a:r>
            <a:r>
              <a:rPr lang="pl-PL" sz="3200" dirty="0" err="1"/>
              <a:t>ps</a:t>
            </a:r>
            <a:r>
              <a:rPr lang="pl-PL" sz="3200" dirty="0"/>
              <a:t> </a:t>
            </a:r>
            <a:r>
              <a:rPr lang="pl-PL" sz="3200" dirty="0" err="1"/>
              <a:t>beam</a:t>
            </a:r>
            <a:r>
              <a:rPr lang="pl-PL" sz="3200" dirty="0"/>
              <a:t>, 20mW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BBO </a:t>
            </a:r>
            <a:r>
              <a:rPr lang="pl-PL" sz="3200" dirty="0" err="1"/>
              <a:t>crystals</a:t>
            </a: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Optical devices: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/>
              <a:t>half / </a:t>
            </a:r>
            <a:r>
              <a:rPr lang="pl-PL" sz="3200" dirty="0" err="1"/>
              <a:t>quarter</a:t>
            </a:r>
            <a:r>
              <a:rPr lang="pl-PL" sz="3200" dirty="0"/>
              <a:t> </a:t>
            </a:r>
            <a:r>
              <a:rPr lang="pl-PL" sz="3200" dirty="0" err="1"/>
              <a:t>plates</a:t>
            </a:r>
            <a:endParaRPr lang="pl-PL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 err="1"/>
              <a:t>beam</a:t>
            </a:r>
            <a:r>
              <a:rPr lang="pl-PL" sz="3200" dirty="0"/>
              <a:t> </a:t>
            </a:r>
            <a:r>
              <a:rPr lang="pl-PL" sz="3200" dirty="0" err="1"/>
              <a:t>splitters</a:t>
            </a:r>
            <a:endParaRPr lang="pl-PL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 err="1"/>
              <a:t>mirrors</a:t>
            </a:r>
            <a:endParaRPr lang="pl-PL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 err="1"/>
              <a:t>phase</a:t>
            </a:r>
            <a:r>
              <a:rPr lang="pl-PL" sz="3200" dirty="0"/>
              <a:t> </a:t>
            </a:r>
            <a:r>
              <a:rPr lang="pl-PL" sz="3200" dirty="0" err="1"/>
              <a:t>rotators</a:t>
            </a: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IR </a:t>
            </a:r>
            <a:r>
              <a:rPr lang="pl-PL" sz="3200" dirty="0" err="1"/>
              <a:t>cameras</a:t>
            </a: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…</a:t>
            </a:r>
            <a:endParaRPr lang="en-US" sz="3200" dirty="0"/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760D6366-2D21-4804-B6C0-3224ABE65BDA}"/>
              </a:ext>
            </a:extLst>
          </p:cNvPr>
          <p:cNvSpPr txBox="1"/>
          <p:nvPr/>
        </p:nvSpPr>
        <p:spPr>
          <a:xfrm>
            <a:off x="6595533" y="1182243"/>
            <a:ext cx="49037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/>
              <a:t>Plans</a:t>
            </a:r>
            <a:r>
              <a:rPr lang="pl-PL" sz="3200" dirty="0"/>
              <a:t>: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l-PL" sz="3200" dirty="0"/>
              <a:t>To </a:t>
            </a:r>
            <a:r>
              <a:rPr lang="pl-PL" sz="3200" dirty="0" err="1"/>
              <a:t>learn</a:t>
            </a:r>
            <a:r>
              <a:rPr lang="pl-PL" sz="3200" dirty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/>
              <a:t>Entanglement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 err="1"/>
              <a:t>Separate</a:t>
            </a:r>
            <a:r>
              <a:rPr lang="pl-PL" sz="3200" dirty="0"/>
              <a:t> </a:t>
            </a:r>
            <a:r>
              <a:rPr lang="pl-PL" sz="3200" dirty="0" err="1"/>
              <a:t>beams</a:t>
            </a:r>
            <a:endParaRPr lang="pl-PL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err="1"/>
              <a:t>Research</a:t>
            </a:r>
            <a:endParaRPr lang="pl-PL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 err="1"/>
              <a:t>Experiments</a:t>
            </a:r>
            <a:r>
              <a:rPr lang="pl-PL" sz="3200" dirty="0"/>
              <a:t> with KLM, GKP, </a:t>
            </a:r>
            <a:r>
              <a:rPr lang="pl-PL" sz="3200" dirty="0" err="1"/>
              <a:t>our</a:t>
            </a:r>
            <a:r>
              <a:rPr lang="pl-PL" sz="3200" dirty="0"/>
              <a:t> </a:t>
            </a:r>
            <a:r>
              <a:rPr lang="pl-PL" sz="3200" dirty="0" err="1"/>
              <a:t>method</a:t>
            </a:r>
            <a:endParaRPr lang="pl-PL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/>
              <a:t>KDP + </a:t>
            </a:r>
            <a:r>
              <a:rPr lang="pl-PL" sz="3200" dirty="0" err="1"/>
              <a:t>Sagnac</a:t>
            </a: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err="1"/>
              <a:t>Printed</a:t>
            </a:r>
            <a:r>
              <a:rPr lang="pl-PL" sz="3200" dirty="0"/>
              <a:t> </a:t>
            </a:r>
            <a:r>
              <a:rPr lang="pl-PL" sz="3200" dirty="0" err="1"/>
              <a:t>optical</a:t>
            </a:r>
            <a:r>
              <a:rPr lang="pl-PL" sz="3200" dirty="0"/>
              <a:t> </a:t>
            </a:r>
            <a:r>
              <a:rPr lang="pl-PL" sz="3200" dirty="0" err="1"/>
              <a:t>circuit</a:t>
            </a:r>
            <a:r>
              <a:rPr lang="pl-PL" sz="3200" dirty="0"/>
              <a:t> </a:t>
            </a:r>
            <a:r>
              <a:rPr lang="pl-PL" sz="3200" dirty="0" err="1"/>
              <a:t>board</a:t>
            </a:r>
            <a:r>
              <a:rPr lang="pl-PL" sz="3200" dirty="0"/>
              <a:t> (</a:t>
            </a:r>
            <a:r>
              <a:rPr lang="pl-PL" sz="3200" dirty="0" err="1"/>
              <a:t>AlGe</a:t>
            </a:r>
            <a:r>
              <a:rPr lang="pl-PL" sz="3200" dirty="0"/>
              <a:t> </a:t>
            </a:r>
            <a:r>
              <a:rPr lang="pl-PL" sz="3200" dirty="0" err="1"/>
              <a:t>alloys</a:t>
            </a:r>
            <a:r>
              <a:rPr lang="pl-PL" sz="3200" dirty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3607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4363020-0E2D-458B-9EA9-5C434F30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10855796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>
                <a:solidFill>
                  <a:srgbClr val="FFFFFF"/>
                </a:solidFill>
              </a:rPr>
              <a:t>LOOK: </a:t>
            </a:r>
            <a:r>
              <a:rPr lang="pl-PL" sz="4000" dirty="0">
                <a:solidFill>
                  <a:srgbClr val="FFFFFF"/>
                </a:solidFill>
              </a:rPr>
              <a:t>People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1AB837E-8F88-4F2A-BC7E-EFB7AE04F6C5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D5B7EC4-EFA8-44D8-8C8A-3E4748B5CAB5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6587E1D-1C78-489E-A359-1188C3FA3852}"/>
              </a:ext>
            </a:extLst>
          </p:cNvPr>
          <p:cNvSpPr txBox="1"/>
          <p:nvPr/>
        </p:nvSpPr>
        <p:spPr>
          <a:xfrm>
            <a:off x="469664" y="1119909"/>
            <a:ext cx="1102960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err="1"/>
              <a:t>Scientific</a:t>
            </a:r>
            <a:r>
              <a:rPr lang="pl-PL" sz="3200" dirty="0"/>
              <a:t> Club of Quantum </a:t>
            </a:r>
            <a:r>
              <a:rPr lang="pl-PL" sz="3200" dirty="0" err="1"/>
              <a:t>Informatics</a:t>
            </a:r>
            <a:r>
              <a:rPr lang="pl-PL" sz="3200" dirty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/>
              <a:t>13 </a:t>
            </a:r>
            <a:r>
              <a:rPr lang="pl-PL" sz="3200" dirty="0" err="1"/>
              <a:t>funding</a:t>
            </a:r>
            <a:r>
              <a:rPr lang="pl-PL" sz="3200" dirty="0"/>
              <a:t> </a:t>
            </a:r>
            <a:r>
              <a:rPr lang="pl-PL" sz="3200" dirty="0" err="1"/>
              <a:t>members</a:t>
            </a:r>
            <a:endParaRPr lang="pl-PL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/>
              <a:t>10 </a:t>
            </a:r>
            <a:r>
              <a:rPr lang="pl-PL" sz="3200" dirty="0" err="1"/>
              <a:t>more</a:t>
            </a:r>
            <a:r>
              <a:rPr lang="pl-PL" sz="3200" dirty="0"/>
              <a:t> </a:t>
            </a:r>
            <a:r>
              <a:rPr lang="pl-PL" sz="3200" dirty="0" err="1"/>
              <a:t>interested</a:t>
            </a:r>
            <a:endParaRPr lang="pl-PL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 err="1"/>
              <a:t>weekly</a:t>
            </a:r>
            <a:r>
              <a:rPr lang="pl-PL" sz="3200" dirty="0"/>
              <a:t> </a:t>
            </a:r>
            <a:r>
              <a:rPr lang="pl-PL" sz="3200" dirty="0" err="1"/>
              <a:t>lectures</a:t>
            </a:r>
            <a:r>
              <a:rPr lang="pl-PL" sz="3200" dirty="0"/>
              <a:t> </a:t>
            </a:r>
            <a:r>
              <a:rPr lang="pl-PL" sz="3200" dirty="0" err="1"/>
              <a:t>provided</a:t>
            </a:r>
            <a:r>
              <a:rPr lang="pl-PL" sz="3200" dirty="0"/>
              <a:t> by </a:t>
            </a:r>
            <a:r>
              <a:rPr lang="pl-PL" sz="3200" dirty="0" err="1"/>
              <a:t>members</a:t>
            </a:r>
            <a:endParaRPr lang="pl-PL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 err="1"/>
              <a:t>cyclic</a:t>
            </a:r>
            <a:r>
              <a:rPr lang="pl-PL" sz="3200" dirty="0"/>
              <a:t> </a:t>
            </a:r>
            <a:r>
              <a:rPr lang="pl-PL" sz="3200" dirty="0" err="1"/>
              <a:t>semnairs</a:t>
            </a: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3 master </a:t>
            </a:r>
            <a:r>
              <a:rPr lang="pl-PL" sz="3200" dirty="0" err="1"/>
              <a:t>thesis</a:t>
            </a:r>
            <a:r>
              <a:rPr lang="pl-PL" sz="3200" dirty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Experimental determination of an error and its corrections in quantum sampling-based computations.</a:t>
            </a:r>
            <a:endParaRPr lang="pl-PL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Quantum features of images for classification</a:t>
            </a:r>
            <a:endParaRPr lang="pl-PL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dirty="0"/>
              <a:t>TBA</a:t>
            </a:r>
            <a:endParaRPr lang="en-US" sz="2800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DB746B2C-85A0-42B0-BE2C-1E93A5D6A0AE}"/>
              </a:ext>
            </a:extLst>
          </p:cNvPr>
          <p:cNvSpPr/>
          <p:nvPr/>
        </p:nvSpPr>
        <p:spPr>
          <a:xfrm>
            <a:off x="3230407" y="2283161"/>
            <a:ext cx="6150572" cy="2464636"/>
          </a:xfrm>
          <a:prstGeom prst="roundRect">
            <a:avLst>
              <a:gd name="adj" fmla="val 494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We invite you to the inaugural seminar</a:t>
            </a:r>
          </a:p>
        </p:txBody>
      </p:sp>
    </p:spTree>
    <p:extLst>
      <p:ext uri="{BB962C8B-B14F-4D97-AF65-F5344CB8AC3E}">
        <p14:creationId xmlns:p14="http://schemas.microsoft.com/office/powerpoint/2010/main" val="12544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48A5C31-1633-4DEE-916D-3A6FE5F56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thank you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A593D3A-14FA-456C-A05A-086AB3C05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very much for attention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4k Blue Color Laser Beam Stock Footage Video (100% Royalty-free) 1032295901  | Shutterstock">
            <a:extLst>
              <a:ext uri="{FF2B5EF4-FFF2-40B4-BE49-F238E27FC236}">
                <a16:creationId xmlns:a16="http://schemas.microsoft.com/office/drawing/2014/main" id="{DE3C3DF1-B541-4242-A552-48454309C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3" r="21038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1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6253BAF-9471-41EA-8583-CA519D505FF2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rostokąt 65">
            <a:extLst>
              <a:ext uri="{FF2B5EF4-FFF2-40B4-BE49-F238E27FC236}">
                <a16:creationId xmlns:a16="http://schemas.microsoft.com/office/drawing/2014/main" id="{680A8471-3808-4790-8D46-DE26209F94D1}"/>
              </a:ext>
            </a:extLst>
          </p:cNvPr>
          <p:cNvSpPr/>
          <p:nvPr/>
        </p:nvSpPr>
        <p:spPr>
          <a:xfrm>
            <a:off x="4872802" y="2649400"/>
            <a:ext cx="1605279" cy="1198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pl-PL" dirty="0" err="1"/>
              <a:t>Unitary</a:t>
            </a:r>
            <a:r>
              <a:rPr lang="pl-PL" dirty="0"/>
              <a:t> operator</a:t>
            </a:r>
            <a:endParaRPr lang="en-US" dirty="0"/>
          </a:p>
        </p:txBody>
      </p:sp>
      <p:grpSp>
        <p:nvGrpSpPr>
          <p:cNvPr id="67" name="Grupa 66">
            <a:extLst>
              <a:ext uri="{FF2B5EF4-FFF2-40B4-BE49-F238E27FC236}">
                <a16:creationId xmlns:a16="http://schemas.microsoft.com/office/drawing/2014/main" id="{851F58E8-61A2-415F-BFF2-E88C25ED490A}"/>
              </a:ext>
            </a:extLst>
          </p:cNvPr>
          <p:cNvGrpSpPr/>
          <p:nvPr/>
        </p:nvGrpSpPr>
        <p:grpSpPr>
          <a:xfrm>
            <a:off x="1987362" y="3539187"/>
            <a:ext cx="1605280" cy="1219200"/>
            <a:chOff x="685801" y="2065867"/>
            <a:chExt cx="1605280" cy="1219200"/>
          </a:xfrm>
        </p:grpSpPr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B7B1FC79-6245-4E19-A429-6CFE45A2D525}"/>
                </a:ext>
              </a:extLst>
            </p:cNvPr>
            <p:cNvSpPr/>
            <p:nvPr/>
          </p:nvSpPr>
          <p:spPr>
            <a:xfrm>
              <a:off x="685801" y="2472267"/>
              <a:ext cx="1605280" cy="812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pl-PL" dirty="0" err="1"/>
                <a:t>initialization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Prostokąt: zaokrąglone rogi 68">
                  <a:extLst>
                    <a:ext uri="{FF2B5EF4-FFF2-40B4-BE49-F238E27FC236}">
                      <a16:creationId xmlns:a16="http://schemas.microsoft.com/office/drawing/2014/main" id="{4428DB9F-8373-490B-9648-B95563A62C78}"/>
                    </a:ext>
                  </a:extLst>
                </p:cNvPr>
                <p:cNvSpPr/>
                <p:nvPr/>
              </p:nvSpPr>
              <p:spPr>
                <a:xfrm>
                  <a:off x="685801" y="2065867"/>
                  <a:ext cx="1605279" cy="812800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9" name="Prostokąt: zaokrąglone rogi 68">
                  <a:extLst>
                    <a:ext uri="{FF2B5EF4-FFF2-40B4-BE49-F238E27FC236}">
                      <a16:creationId xmlns:a16="http://schemas.microsoft.com/office/drawing/2014/main" id="{4428DB9F-8373-490B-9648-B95563A62C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1" y="2065867"/>
                  <a:ext cx="1605279" cy="812800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AAEBC819-05FD-44B9-86FD-53EF984F11EC}"/>
              </a:ext>
            </a:extLst>
          </p:cNvPr>
          <p:cNvGrpSpPr/>
          <p:nvPr/>
        </p:nvGrpSpPr>
        <p:grpSpPr>
          <a:xfrm>
            <a:off x="4872802" y="3539187"/>
            <a:ext cx="1605280" cy="1219200"/>
            <a:chOff x="3571241" y="2065867"/>
            <a:chExt cx="1605280" cy="1219200"/>
          </a:xfrm>
        </p:grpSpPr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7F7F8B91-8457-46F5-B68B-C5CD3C7D9B4D}"/>
                </a:ext>
              </a:extLst>
            </p:cNvPr>
            <p:cNvSpPr/>
            <p:nvPr/>
          </p:nvSpPr>
          <p:spPr>
            <a:xfrm>
              <a:off x="3571241" y="2472267"/>
              <a:ext cx="1605280" cy="812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pl-PL" dirty="0" err="1"/>
                <a:t>evolution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Prostokąt: zaokrąglone rogi 71">
                  <a:extLst>
                    <a:ext uri="{FF2B5EF4-FFF2-40B4-BE49-F238E27FC236}">
                      <a16:creationId xmlns:a16="http://schemas.microsoft.com/office/drawing/2014/main" id="{FB3A0D25-195B-4558-900B-6099D993F7A4}"/>
                    </a:ext>
                  </a:extLst>
                </p:cNvPr>
                <p:cNvSpPr/>
                <p:nvPr/>
              </p:nvSpPr>
              <p:spPr>
                <a:xfrm>
                  <a:off x="3571241" y="2065867"/>
                  <a:ext cx="1605280" cy="812800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l-PL" sz="3200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2" name="Prostokąt: zaokrąglone rogi 71">
                  <a:extLst>
                    <a:ext uri="{FF2B5EF4-FFF2-40B4-BE49-F238E27FC236}">
                      <a16:creationId xmlns:a16="http://schemas.microsoft.com/office/drawing/2014/main" id="{FB3A0D25-195B-4558-900B-6099D993F7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241" y="2065867"/>
                  <a:ext cx="1605280" cy="81280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upa 72">
            <a:extLst>
              <a:ext uri="{FF2B5EF4-FFF2-40B4-BE49-F238E27FC236}">
                <a16:creationId xmlns:a16="http://schemas.microsoft.com/office/drawing/2014/main" id="{33337546-EC4B-4A90-8888-7AE71269B824}"/>
              </a:ext>
            </a:extLst>
          </p:cNvPr>
          <p:cNvGrpSpPr/>
          <p:nvPr/>
        </p:nvGrpSpPr>
        <p:grpSpPr>
          <a:xfrm>
            <a:off x="7870002" y="2671073"/>
            <a:ext cx="1605280" cy="2087314"/>
            <a:chOff x="6700059" y="2695711"/>
            <a:chExt cx="1605280" cy="2087314"/>
          </a:xfrm>
        </p:grpSpPr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692EF1D9-4FA4-48FB-BF9A-8FDE0DE8DDDF}"/>
                </a:ext>
              </a:extLst>
            </p:cNvPr>
            <p:cNvGrpSpPr/>
            <p:nvPr/>
          </p:nvGrpSpPr>
          <p:grpSpPr>
            <a:xfrm>
              <a:off x="6700059" y="2695711"/>
              <a:ext cx="1605280" cy="2087314"/>
              <a:chOff x="6700059" y="2695711"/>
              <a:chExt cx="1605280" cy="2087314"/>
            </a:xfrm>
          </p:grpSpPr>
          <p:sp>
            <p:nvSpPr>
              <p:cNvPr id="76" name="Prostokąt 75">
                <a:extLst>
                  <a:ext uri="{FF2B5EF4-FFF2-40B4-BE49-F238E27FC236}">
                    <a16:creationId xmlns:a16="http://schemas.microsoft.com/office/drawing/2014/main" id="{D3B5B0BF-14A6-40C3-87F1-ADF23706F912}"/>
                  </a:ext>
                </a:extLst>
              </p:cNvPr>
              <p:cNvSpPr/>
              <p:nvPr/>
            </p:nvSpPr>
            <p:spPr>
              <a:xfrm>
                <a:off x="6706409" y="2695711"/>
                <a:ext cx="1598929" cy="119898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r>
                  <a:rPr lang="pl-PL" dirty="0" err="1"/>
                  <a:t>Hermitian</a:t>
                </a:r>
                <a:r>
                  <a:rPr lang="pl-PL" dirty="0"/>
                  <a:t> operator</a:t>
                </a:r>
                <a:endParaRPr lang="en-US" dirty="0"/>
              </a:p>
            </p:txBody>
          </p:sp>
          <p:grpSp>
            <p:nvGrpSpPr>
              <p:cNvPr id="77" name="Grupa 76">
                <a:extLst>
                  <a:ext uri="{FF2B5EF4-FFF2-40B4-BE49-F238E27FC236}">
                    <a16:creationId xmlns:a16="http://schemas.microsoft.com/office/drawing/2014/main" id="{322403A4-E6B4-4C00-B4A7-FA5DF75AE173}"/>
                  </a:ext>
                </a:extLst>
              </p:cNvPr>
              <p:cNvGrpSpPr/>
              <p:nvPr/>
            </p:nvGrpSpPr>
            <p:grpSpPr>
              <a:xfrm>
                <a:off x="6700059" y="3563825"/>
                <a:ext cx="1605280" cy="1219200"/>
                <a:chOff x="3571241" y="2065867"/>
                <a:chExt cx="1605280" cy="1219200"/>
              </a:xfrm>
            </p:grpSpPr>
            <p:sp>
              <p:nvSpPr>
                <p:cNvPr id="78" name="Prostokąt 77">
                  <a:extLst>
                    <a:ext uri="{FF2B5EF4-FFF2-40B4-BE49-F238E27FC236}">
                      <a16:creationId xmlns:a16="http://schemas.microsoft.com/office/drawing/2014/main" id="{597D57DF-29AB-4527-BDDC-C5F68ECD8651}"/>
                    </a:ext>
                  </a:extLst>
                </p:cNvPr>
                <p:cNvSpPr/>
                <p:nvPr/>
              </p:nvSpPr>
              <p:spPr>
                <a:xfrm>
                  <a:off x="3571241" y="2472267"/>
                  <a:ext cx="1605280" cy="81280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b" anchorCtr="1"/>
                <a:lstStyle/>
                <a:p>
                  <a:pPr algn="ctr"/>
                  <a:r>
                    <a:rPr lang="pl-PL" dirty="0" err="1"/>
                    <a:t>measurement</a:t>
                  </a:r>
                  <a:endParaRPr lang="en-US" dirty="0"/>
                </a:p>
              </p:txBody>
            </p:sp>
            <p:sp>
              <p:nvSpPr>
                <p:cNvPr id="79" name="Prostokąt: zaokrąglone rogi 78">
                  <a:extLst>
                    <a:ext uri="{FF2B5EF4-FFF2-40B4-BE49-F238E27FC236}">
                      <a16:creationId xmlns:a16="http://schemas.microsoft.com/office/drawing/2014/main" id="{62983BDD-237E-4461-92AD-F04D4226EE45}"/>
                    </a:ext>
                  </a:extLst>
                </p:cNvPr>
                <p:cNvSpPr/>
                <p:nvPr/>
              </p:nvSpPr>
              <p:spPr>
                <a:xfrm>
                  <a:off x="3571241" y="2065867"/>
                  <a:ext cx="1605279" cy="812800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</p:grpSp>
        </p:grpSp>
        <p:pic>
          <p:nvPicPr>
            <p:cNvPr id="75" name="Obraz 74">
              <a:extLst>
                <a:ext uri="{FF2B5EF4-FFF2-40B4-BE49-F238E27FC236}">
                  <a16:creationId xmlns:a16="http://schemas.microsoft.com/office/drawing/2014/main" id="{6252FB1B-4026-44B7-BDCC-03ACAD54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53316" y="3714874"/>
              <a:ext cx="508461" cy="510701"/>
            </a:xfrm>
            <a:prstGeom prst="rect">
              <a:avLst/>
            </a:prstGeom>
          </p:spPr>
        </p:pic>
      </p:grpSp>
      <p:cxnSp>
        <p:nvCxnSpPr>
          <p:cNvPr id="80" name="Łącznik prosty ze strzałką 79">
            <a:extLst>
              <a:ext uri="{FF2B5EF4-FFF2-40B4-BE49-F238E27FC236}">
                <a16:creationId xmlns:a16="http://schemas.microsoft.com/office/drawing/2014/main" id="{13F49362-13F4-4834-9DB3-2D5BE558C211}"/>
              </a:ext>
            </a:extLst>
          </p:cNvPr>
          <p:cNvCxnSpPr>
            <a:cxnSpLocks/>
            <a:stCxn id="69" idx="3"/>
            <a:endCxn id="72" idx="1"/>
          </p:cNvCxnSpPr>
          <p:nvPr/>
        </p:nvCxnSpPr>
        <p:spPr>
          <a:xfrm>
            <a:off x="3592641" y="3945587"/>
            <a:ext cx="1280161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ze strzałką 80">
            <a:extLst>
              <a:ext uri="{FF2B5EF4-FFF2-40B4-BE49-F238E27FC236}">
                <a16:creationId xmlns:a16="http://schemas.microsoft.com/office/drawing/2014/main" id="{6168E4DB-DD2A-47D3-A9C6-8CC4EE725CE2}"/>
              </a:ext>
            </a:extLst>
          </p:cNvPr>
          <p:cNvCxnSpPr>
            <a:cxnSpLocks/>
            <a:stCxn id="72" idx="3"/>
            <a:endCxn id="79" idx="1"/>
          </p:cNvCxnSpPr>
          <p:nvPr/>
        </p:nvCxnSpPr>
        <p:spPr>
          <a:xfrm>
            <a:off x="6478082" y="3945587"/>
            <a:ext cx="139192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ytuł 1">
            <a:extLst>
              <a:ext uri="{FF2B5EF4-FFF2-40B4-BE49-F238E27FC236}">
                <a16:creationId xmlns:a16="http://schemas.microsoft.com/office/drawing/2014/main" id="{C4DC54CA-F1F4-4C36-8F30-FAF90BEB7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10855796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 err="1">
                <a:solidFill>
                  <a:srgbClr val="FFFFFF"/>
                </a:solidFill>
              </a:rPr>
              <a:t>Deterministic</a:t>
            </a:r>
            <a:r>
              <a:rPr lang="pl-PL" sz="5200" dirty="0">
                <a:solidFill>
                  <a:srgbClr val="FFFFFF"/>
                </a:solidFill>
              </a:rPr>
              <a:t> QC</a:t>
            </a:r>
            <a:endParaRPr lang="en-US" sz="5200" dirty="0">
              <a:solidFill>
                <a:srgbClr val="FFFFFF"/>
              </a:solidFill>
            </a:endParaRPr>
          </a:p>
        </p:txBody>
      </p:sp>
      <p:cxnSp>
        <p:nvCxnSpPr>
          <p:cNvPr id="185" name="Łącznik prosty 184">
            <a:extLst>
              <a:ext uri="{FF2B5EF4-FFF2-40B4-BE49-F238E27FC236}">
                <a16:creationId xmlns:a16="http://schemas.microsoft.com/office/drawing/2014/main" id="{D7D94224-F2E4-4BB2-92A1-31DABEEE5C62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19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D17976-7FBB-4140-BD6A-A9687E06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5452529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>
                <a:solidFill>
                  <a:srgbClr val="FFFFFF"/>
                </a:solidFill>
              </a:rPr>
              <a:t>Quantum Sampling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6253BAF-9471-41EA-8583-CA519D505FF2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798A70DF-48EF-4166-9233-7222B7007363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Prostokąt 50">
            <a:extLst>
              <a:ext uri="{FF2B5EF4-FFF2-40B4-BE49-F238E27FC236}">
                <a16:creationId xmlns:a16="http://schemas.microsoft.com/office/drawing/2014/main" id="{8A23490A-996C-440E-A8C6-FDB2235180E1}"/>
              </a:ext>
            </a:extLst>
          </p:cNvPr>
          <p:cNvSpPr/>
          <p:nvPr/>
        </p:nvSpPr>
        <p:spPr>
          <a:xfrm>
            <a:off x="3138220" y="1768764"/>
            <a:ext cx="3241964" cy="13793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pPr algn="ctr"/>
            <a:endParaRPr lang="en-US" sz="1600" dirty="0"/>
          </a:p>
        </p:txBody>
      </p:sp>
      <p:grpSp>
        <p:nvGrpSpPr>
          <p:cNvPr id="52" name="Grupa 51">
            <a:extLst>
              <a:ext uri="{FF2B5EF4-FFF2-40B4-BE49-F238E27FC236}">
                <a16:creationId xmlns:a16="http://schemas.microsoft.com/office/drawing/2014/main" id="{1D8B48AB-78CF-4FA6-BD51-CE7194CBFD36}"/>
              </a:ext>
            </a:extLst>
          </p:cNvPr>
          <p:cNvGrpSpPr/>
          <p:nvPr/>
        </p:nvGrpSpPr>
        <p:grpSpPr>
          <a:xfrm>
            <a:off x="637304" y="2741738"/>
            <a:ext cx="1605280" cy="1219200"/>
            <a:chOff x="685801" y="2065867"/>
            <a:chExt cx="1605280" cy="1219200"/>
          </a:xfrm>
        </p:grpSpPr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F5D0538E-2DC2-420C-B8D3-E588A3B9709C}"/>
                </a:ext>
              </a:extLst>
            </p:cNvPr>
            <p:cNvSpPr/>
            <p:nvPr/>
          </p:nvSpPr>
          <p:spPr>
            <a:xfrm>
              <a:off x="685801" y="2472267"/>
              <a:ext cx="1605280" cy="812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pl-PL" dirty="0" err="1"/>
                <a:t>initialization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Prostokąt: zaokrąglone rogi 53">
                  <a:extLst>
                    <a:ext uri="{FF2B5EF4-FFF2-40B4-BE49-F238E27FC236}">
                      <a16:creationId xmlns:a16="http://schemas.microsoft.com/office/drawing/2014/main" id="{025C04EF-03B8-43C5-9AAF-D3621D9A7417}"/>
                    </a:ext>
                  </a:extLst>
                </p:cNvPr>
                <p:cNvSpPr/>
                <p:nvPr/>
              </p:nvSpPr>
              <p:spPr>
                <a:xfrm>
                  <a:off x="685801" y="2065867"/>
                  <a:ext cx="1605279" cy="812800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pl-PL" sz="3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4" name="Prostokąt: zaokrąglone rogi 53">
                  <a:extLst>
                    <a:ext uri="{FF2B5EF4-FFF2-40B4-BE49-F238E27FC236}">
                      <a16:creationId xmlns:a16="http://schemas.microsoft.com/office/drawing/2014/main" id="{025C04EF-03B8-43C5-9AAF-D3621D9A74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1" y="2065867"/>
                  <a:ext cx="1605279" cy="81280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upa 54">
            <a:extLst>
              <a:ext uri="{FF2B5EF4-FFF2-40B4-BE49-F238E27FC236}">
                <a16:creationId xmlns:a16="http://schemas.microsoft.com/office/drawing/2014/main" id="{945318C3-2CA5-486E-A454-DBBFD1B72765}"/>
              </a:ext>
            </a:extLst>
          </p:cNvPr>
          <p:cNvGrpSpPr/>
          <p:nvPr/>
        </p:nvGrpSpPr>
        <p:grpSpPr>
          <a:xfrm>
            <a:off x="3138219" y="3062355"/>
            <a:ext cx="3241965" cy="906042"/>
            <a:chOff x="3571241" y="2379025"/>
            <a:chExt cx="1605280" cy="906042"/>
          </a:xfrm>
        </p:grpSpPr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A3418AFF-DEC5-4166-AE20-486CDAC79896}"/>
                </a:ext>
              </a:extLst>
            </p:cNvPr>
            <p:cNvSpPr/>
            <p:nvPr/>
          </p:nvSpPr>
          <p:spPr>
            <a:xfrm>
              <a:off x="3571241" y="2472267"/>
              <a:ext cx="1605280" cy="812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pl-PL" dirty="0" err="1"/>
                <a:t>evolution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Prostokąt: zaokrąglone rogi 56">
                  <a:extLst>
                    <a:ext uri="{FF2B5EF4-FFF2-40B4-BE49-F238E27FC236}">
                      <a16:creationId xmlns:a16="http://schemas.microsoft.com/office/drawing/2014/main" id="{7BF49226-04B2-41ED-BEAB-F782018DBCD4}"/>
                    </a:ext>
                  </a:extLst>
                </p:cNvPr>
                <p:cNvSpPr/>
                <p:nvPr/>
              </p:nvSpPr>
              <p:spPr>
                <a:xfrm>
                  <a:off x="3571241" y="2379025"/>
                  <a:ext cx="1605280" cy="507433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l-PL" sz="280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r>
                                      <a:rPr lang="pl-PL" sz="2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pl-PL" sz="28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pl-PL" sz="28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l-PL" sz="2800" b="0" i="0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pl-PL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 sz="28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l-PL" sz="2800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7" name="Prostokąt: zaokrąglone rogi 56">
                  <a:extLst>
                    <a:ext uri="{FF2B5EF4-FFF2-40B4-BE49-F238E27FC236}">
                      <a16:creationId xmlns:a16="http://schemas.microsoft.com/office/drawing/2014/main" id="{7BF49226-04B2-41ED-BEAB-F782018DBC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241" y="2379025"/>
                  <a:ext cx="1605280" cy="507433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C078A2BC-5567-4304-BFA2-A63DE80101BE}"/>
              </a:ext>
            </a:extLst>
          </p:cNvPr>
          <p:cNvGrpSpPr/>
          <p:nvPr/>
        </p:nvGrpSpPr>
        <p:grpSpPr>
          <a:xfrm>
            <a:off x="7349442" y="1873624"/>
            <a:ext cx="1074808" cy="2087314"/>
            <a:chOff x="6982376" y="2695711"/>
            <a:chExt cx="1074808" cy="2087314"/>
          </a:xfrm>
        </p:grpSpPr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059D68F1-1193-4167-93A4-7206514893E3}"/>
                </a:ext>
              </a:extLst>
            </p:cNvPr>
            <p:cNvGrpSpPr/>
            <p:nvPr/>
          </p:nvGrpSpPr>
          <p:grpSpPr>
            <a:xfrm>
              <a:off x="6982376" y="2695711"/>
              <a:ext cx="1074808" cy="2087314"/>
              <a:chOff x="6982376" y="2695711"/>
              <a:chExt cx="1074808" cy="2087314"/>
            </a:xfrm>
          </p:grpSpPr>
          <p:sp>
            <p:nvSpPr>
              <p:cNvPr id="61" name="Prostokąt 60">
                <a:extLst>
                  <a:ext uri="{FF2B5EF4-FFF2-40B4-BE49-F238E27FC236}">
                    <a16:creationId xmlns:a16="http://schemas.microsoft.com/office/drawing/2014/main" id="{C7578534-4E31-4534-943E-F844956D93DE}"/>
                  </a:ext>
                </a:extLst>
              </p:cNvPr>
              <p:cNvSpPr/>
              <p:nvPr/>
            </p:nvSpPr>
            <p:spPr>
              <a:xfrm>
                <a:off x="6982376" y="2695711"/>
                <a:ext cx="1074807" cy="119898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r>
                  <a:rPr lang="pl-PL" dirty="0" err="1"/>
                  <a:t>Meas</a:t>
                </a:r>
                <a:r>
                  <a:rPr lang="pl-PL" dirty="0"/>
                  <a:t>.</a:t>
                </a:r>
              </a:p>
              <a:p>
                <a:pPr algn="ctr"/>
                <a:r>
                  <a:rPr lang="pl-PL" dirty="0" err="1"/>
                  <a:t>basis</a:t>
                </a:r>
                <a:endParaRPr lang="en-US" dirty="0"/>
              </a:p>
            </p:txBody>
          </p:sp>
          <p:grpSp>
            <p:nvGrpSpPr>
              <p:cNvPr id="62" name="Grupa 61">
                <a:extLst>
                  <a:ext uri="{FF2B5EF4-FFF2-40B4-BE49-F238E27FC236}">
                    <a16:creationId xmlns:a16="http://schemas.microsoft.com/office/drawing/2014/main" id="{AFCA7E5C-75B9-4075-8DF2-A41E5D798311}"/>
                  </a:ext>
                </a:extLst>
              </p:cNvPr>
              <p:cNvGrpSpPr/>
              <p:nvPr/>
            </p:nvGrpSpPr>
            <p:grpSpPr>
              <a:xfrm>
                <a:off x="6982376" y="3563825"/>
                <a:ext cx="1074808" cy="1219200"/>
                <a:chOff x="3853558" y="2065867"/>
                <a:chExt cx="1074808" cy="1219200"/>
              </a:xfrm>
            </p:grpSpPr>
            <p:sp>
              <p:nvSpPr>
                <p:cNvPr id="63" name="Prostokąt 62">
                  <a:extLst>
                    <a:ext uri="{FF2B5EF4-FFF2-40B4-BE49-F238E27FC236}">
                      <a16:creationId xmlns:a16="http://schemas.microsoft.com/office/drawing/2014/main" id="{47F9F777-417A-46B7-96AD-B57AE329FC7C}"/>
                    </a:ext>
                  </a:extLst>
                </p:cNvPr>
                <p:cNvSpPr/>
                <p:nvPr/>
              </p:nvSpPr>
              <p:spPr>
                <a:xfrm>
                  <a:off x="3853559" y="2472267"/>
                  <a:ext cx="1074807" cy="81280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b" anchorCtr="1"/>
                <a:lstStyle/>
                <a:p>
                  <a:pPr algn="ctr"/>
                  <a:r>
                    <a:rPr lang="pl-PL" dirty="0" err="1"/>
                    <a:t>measure</a:t>
                  </a:r>
                  <a:endParaRPr lang="en-US" dirty="0"/>
                </a:p>
              </p:txBody>
            </p:sp>
            <p:sp>
              <p:nvSpPr>
                <p:cNvPr id="64" name="Prostokąt: zaokrąglone rogi 63">
                  <a:extLst>
                    <a:ext uri="{FF2B5EF4-FFF2-40B4-BE49-F238E27FC236}">
                      <a16:creationId xmlns:a16="http://schemas.microsoft.com/office/drawing/2014/main" id="{982D59E3-AD13-4877-B7C8-824DE0CAB704}"/>
                    </a:ext>
                  </a:extLst>
                </p:cNvPr>
                <p:cNvSpPr/>
                <p:nvPr/>
              </p:nvSpPr>
              <p:spPr>
                <a:xfrm>
                  <a:off x="3853558" y="2065867"/>
                  <a:ext cx="1074808" cy="812800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</p:grpSp>
        </p:grpSp>
        <p:pic>
          <p:nvPicPr>
            <p:cNvPr id="60" name="Obraz 59">
              <a:extLst>
                <a:ext uri="{FF2B5EF4-FFF2-40B4-BE49-F238E27FC236}">
                  <a16:creationId xmlns:a16="http://schemas.microsoft.com/office/drawing/2014/main" id="{CE69DBCB-56C1-47DA-A898-955617543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3316" y="3714874"/>
              <a:ext cx="508461" cy="510701"/>
            </a:xfrm>
            <a:prstGeom prst="rect">
              <a:avLst/>
            </a:prstGeom>
          </p:spPr>
        </p:pic>
      </p:grpSp>
      <p:cxnSp>
        <p:nvCxnSpPr>
          <p:cNvPr id="65" name="Łącznik prosty ze strzałką 64">
            <a:extLst>
              <a:ext uri="{FF2B5EF4-FFF2-40B4-BE49-F238E27FC236}">
                <a16:creationId xmlns:a16="http://schemas.microsoft.com/office/drawing/2014/main" id="{4CE15525-F0F8-46A4-8D41-D1E13A1BAB5C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2242583" y="3148138"/>
            <a:ext cx="909494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>
            <a:extLst>
              <a:ext uri="{FF2B5EF4-FFF2-40B4-BE49-F238E27FC236}">
                <a16:creationId xmlns:a16="http://schemas.microsoft.com/office/drawing/2014/main" id="{6DC44A7A-A204-47BC-BA42-048BA680A7B0}"/>
              </a:ext>
            </a:extLst>
          </p:cNvPr>
          <p:cNvCxnSpPr>
            <a:cxnSpLocks/>
            <a:endCxn id="64" idx="1"/>
          </p:cNvCxnSpPr>
          <p:nvPr/>
        </p:nvCxnSpPr>
        <p:spPr>
          <a:xfrm flipV="1">
            <a:off x="6380184" y="3148138"/>
            <a:ext cx="969258" cy="7459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1" name="Grupa 290">
            <a:extLst>
              <a:ext uri="{FF2B5EF4-FFF2-40B4-BE49-F238E27FC236}">
                <a16:creationId xmlns:a16="http://schemas.microsoft.com/office/drawing/2014/main" id="{A020EF41-B8AD-43EA-8D97-5E3EF78EFD9A}"/>
              </a:ext>
            </a:extLst>
          </p:cNvPr>
          <p:cNvGrpSpPr/>
          <p:nvPr/>
        </p:nvGrpSpPr>
        <p:grpSpPr>
          <a:xfrm>
            <a:off x="1439944" y="3148138"/>
            <a:ext cx="8246997" cy="2391826"/>
            <a:chOff x="1439944" y="3148138"/>
            <a:chExt cx="8246997" cy="2391826"/>
          </a:xfrm>
        </p:grpSpPr>
        <p:cxnSp>
          <p:nvCxnSpPr>
            <p:cNvPr id="72" name="Łącznik prosty ze strzałką 71">
              <a:extLst>
                <a:ext uri="{FF2B5EF4-FFF2-40B4-BE49-F238E27FC236}">
                  <a16:creationId xmlns:a16="http://schemas.microsoft.com/office/drawing/2014/main" id="{7BF10310-DCC1-43E4-8653-47679368DEF9}"/>
                </a:ext>
              </a:extLst>
            </p:cNvPr>
            <p:cNvCxnSpPr>
              <a:cxnSpLocks/>
              <a:stCxn id="64" idx="3"/>
              <a:endCxn id="3" idx="1"/>
            </p:cNvCxnSpPr>
            <p:nvPr/>
          </p:nvCxnSpPr>
          <p:spPr>
            <a:xfrm>
              <a:off x="8424250" y="3148138"/>
              <a:ext cx="666641" cy="1779177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Schemat blokowy: dysk magnetyczny 2">
              <a:extLst>
                <a:ext uri="{FF2B5EF4-FFF2-40B4-BE49-F238E27FC236}">
                  <a16:creationId xmlns:a16="http://schemas.microsoft.com/office/drawing/2014/main" id="{80E26953-0A31-4A98-B9C5-9B64E67028FC}"/>
                </a:ext>
              </a:extLst>
            </p:cNvPr>
            <p:cNvSpPr/>
            <p:nvPr/>
          </p:nvSpPr>
          <p:spPr>
            <a:xfrm>
              <a:off x="8494840" y="4927315"/>
              <a:ext cx="1192101" cy="61264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err="1"/>
                <a:t>agregate</a:t>
              </a:r>
              <a:endParaRPr lang="en-US" dirty="0"/>
            </a:p>
          </p:txBody>
        </p:sp>
        <p:cxnSp>
          <p:nvCxnSpPr>
            <p:cNvPr id="91" name="Łącznik prosty ze strzałką 71">
              <a:extLst>
                <a:ext uri="{FF2B5EF4-FFF2-40B4-BE49-F238E27FC236}">
                  <a16:creationId xmlns:a16="http://schemas.microsoft.com/office/drawing/2014/main" id="{07925001-D177-4C0A-8C76-F3FF12997DB0}"/>
                </a:ext>
              </a:extLst>
            </p:cNvPr>
            <p:cNvCxnSpPr>
              <a:cxnSpLocks/>
              <a:stCxn id="3" idx="3"/>
              <a:endCxn id="53" idx="2"/>
            </p:cNvCxnSpPr>
            <p:nvPr/>
          </p:nvCxnSpPr>
          <p:spPr>
            <a:xfrm rot="5400000" flipH="1">
              <a:off x="4475905" y="924978"/>
              <a:ext cx="1579025" cy="7650947"/>
            </a:xfrm>
            <a:prstGeom prst="bentConnector3">
              <a:avLst>
                <a:gd name="adj1" fmla="val -14477"/>
              </a:avLst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upa 291">
            <a:extLst>
              <a:ext uri="{FF2B5EF4-FFF2-40B4-BE49-F238E27FC236}">
                <a16:creationId xmlns:a16="http://schemas.microsoft.com/office/drawing/2014/main" id="{0DBFF156-005D-4735-9226-9E36A70528C4}"/>
              </a:ext>
            </a:extLst>
          </p:cNvPr>
          <p:cNvGrpSpPr/>
          <p:nvPr/>
        </p:nvGrpSpPr>
        <p:grpSpPr>
          <a:xfrm>
            <a:off x="9686941" y="3796367"/>
            <a:ext cx="2353472" cy="1728521"/>
            <a:chOff x="9705105" y="4468249"/>
            <a:chExt cx="2353472" cy="1728521"/>
          </a:xfrm>
        </p:grpSpPr>
        <p:grpSp>
          <p:nvGrpSpPr>
            <p:cNvPr id="67" name="Grupa 66">
              <a:extLst>
                <a:ext uri="{FF2B5EF4-FFF2-40B4-BE49-F238E27FC236}">
                  <a16:creationId xmlns:a16="http://schemas.microsoft.com/office/drawing/2014/main" id="{6113507D-A3D1-47F7-BC04-223A5CCDE543}"/>
                </a:ext>
              </a:extLst>
            </p:cNvPr>
            <p:cNvGrpSpPr/>
            <p:nvPr/>
          </p:nvGrpSpPr>
          <p:grpSpPr>
            <a:xfrm>
              <a:off x="10173345" y="4468249"/>
              <a:ext cx="1885232" cy="1728521"/>
              <a:chOff x="6827519" y="4627554"/>
              <a:chExt cx="1605280" cy="1728521"/>
            </a:xfrm>
          </p:grpSpPr>
          <p:grpSp>
            <p:nvGrpSpPr>
              <p:cNvPr id="68" name="Grupa 67">
                <a:extLst>
                  <a:ext uri="{FF2B5EF4-FFF2-40B4-BE49-F238E27FC236}">
                    <a16:creationId xmlns:a16="http://schemas.microsoft.com/office/drawing/2014/main" id="{2F619AB5-30C2-4F87-8AB8-069FC939C846}"/>
                  </a:ext>
                </a:extLst>
              </p:cNvPr>
              <p:cNvGrpSpPr/>
              <p:nvPr/>
            </p:nvGrpSpPr>
            <p:grpSpPr>
              <a:xfrm>
                <a:off x="6827519" y="4661697"/>
                <a:ext cx="1605280" cy="1694378"/>
                <a:chOff x="3571241" y="1835524"/>
                <a:chExt cx="1605280" cy="1694378"/>
              </a:xfrm>
            </p:grpSpPr>
            <p:sp>
              <p:nvSpPr>
                <p:cNvPr id="70" name="Prostokąt 69">
                  <a:extLst>
                    <a:ext uri="{FF2B5EF4-FFF2-40B4-BE49-F238E27FC236}">
                      <a16:creationId xmlns:a16="http://schemas.microsoft.com/office/drawing/2014/main" id="{8226EE61-2931-4E35-8D21-BA2495F9B627}"/>
                    </a:ext>
                  </a:extLst>
                </p:cNvPr>
                <p:cNvSpPr/>
                <p:nvPr/>
              </p:nvSpPr>
              <p:spPr>
                <a:xfrm>
                  <a:off x="3571241" y="2542001"/>
                  <a:ext cx="1605280" cy="987901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b" anchorCtr="1"/>
                <a:lstStyle/>
                <a:p>
                  <a:pPr algn="ctr"/>
                  <a:r>
                    <a:rPr lang="pl-PL" dirty="0" err="1"/>
                    <a:t>Eigen</a:t>
                  </a:r>
                  <a:r>
                    <a:rPr lang="pl-PL" dirty="0"/>
                    <a:t> States</a:t>
                  </a:r>
                </a:p>
                <a:p>
                  <a:pPr algn="ctr"/>
                  <a:r>
                    <a:rPr lang="pl-PL" dirty="0" err="1"/>
                    <a:t>Appearance</a:t>
                  </a:r>
                  <a:r>
                    <a:rPr lang="pl-PL" dirty="0"/>
                    <a:t> histogram</a:t>
                  </a:r>
                </a:p>
              </p:txBody>
            </p:sp>
            <p:sp>
              <p:nvSpPr>
                <p:cNvPr id="71" name="Prostokąt: zaokrąglone rogi 70">
                  <a:extLst>
                    <a:ext uri="{FF2B5EF4-FFF2-40B4-BE49-F238E27FC236}">
                      <a16:creationId xmlns:a16="http://schemas.microsoft.com/office/drawing/2014/main" id="{E1F30CED-8ED2-4F28-8AF5-7C978DE21554}"/>
                    </a:ext>
                  </a:extLst>
                </p:cNvPr>
                <p:cNvSpPr/>
                <p:nvPr/>
              </p:nvSpPr>
              <p:spPr>
                <a:xfrm>
                  <a:off x="3571241" y="1835524"/>
                  <a:ext cx="1605279" cy="812800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</p:grpSp>
          <p:pic>
            <p:nvPicPr>
              <p:cNvPr id="69" name="Grafika 68" descr="Wykres słupkowy">
                <a:extLst>
                  <a:ext uri="{FF2B5EF4-FFF2-40B4-BE49-F238E27FC236}">
                    <a16:creationId xmlns:a16="http://schemas.microsoft.com/office/drawing/2014/main" id="{C7B0AE07-B7EB-4BA8-B723-9CE5C9D41B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125237" y="4627554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93" name="Łącznik prosty ze strzałką 92">
              <a:extLst>
                <a:ext uri="{FF2B5EF4-FFF2-40B4-BE49-F238E27FC236}">
                  <a16:creationId xmlns:a16="http://schemas.microsoft.com/office/drawing/2014/main" id="{5B08FC60-6701-4426-91C9-508F416FA00E}"/>
                </a:ext>
              </a:extLst>
            </p:cNvPr>
            <p:cNvCxnSpPr>
              <a:cxnSpLocks/>
            </p:cNvCxnSpPr>
            <p:nvPr/>
          </p:nvCxnSpPr>
          <p:spPr>
            <a:xfrm>
              <a:off x="9705105" y="5905521"/>
              <a:ext cx="498628" cy="0"/>
            </a:xfrm>
            <a:prstGeom prst="straightConnector1">
              <a:avLst/>
            </a:prstGeom>
            <a:ln w="79375">
              <a:solidFill>
                <a:schemeClr val="tx2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Grupa 254">
            <a:extLst>
              <a:ext uri="{FF2B5EF4-FFF2-40B4-BE49-F238E27FC236}">
                <a16:creationId xmlns:a16="http://schemas.microsoft.com/office/drawing/2014/main" id="{A5BA2A40-AB68-40F0-A3A4-929570651019}"/>
              </a:ext>
            </a:extLst>
          </p:cNvPr>
          <p:cNvGrpSpPr/>
          <p:nvPr/>
        </p:nvGrpSpPr>
        <p:grpSpPr>
          <a:xfrm>
            <a:off x="3808612" y="1817015"/>
            <a:ext cx="1892976" cy="1177792"/>
            <a:chOff x="3953231" y="2682178"/>
            <a:chExt cx="1852732" cy="1044072"/>
          </a:xfrm>
        </p:grpSpPr>
        <p:sp>
          <p:nvSpPr>
            <p:cNvPr id="137" name="Nawias otwierający 136">
              <a:extLst>
                <a:ext uri="{FF2B5EF4-FFF2-40B4-BE49-F238E27FC236}">
                  <a16:creationId xmlns:a16="http://schemas.microsoft.com/office/drawing/2014/main" id="{AF3B54F2-ED5B-41F6-AD8D-82D1C61462F3}"/>
                </a:ext>
              </a:extLst>
            </p:cNvPr>
            <p:cNvSpPr/>
            <p:nvPr/>
          </p:nvSpPr>
          <p:spPr>
            <a:xfrm>
              <a:off x="3953231" y="2682178"/>
              <a:ext cx="58123" cy="1044072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7" name="Grupa 246">
              <a:extLst>
                <a:ext uri="{FF2B5EF4-FFF2-40B4-BE49-F238E27FC236}">
                  <a16:creationId xmlns:a16="http://schemas.microsoft.com/office/drawing/2014/main" id="{91AAF068-1744-47DE-A004-BECD14056C44}"/>
                </a:ext>
              </a:extLst>
            </p:cNvPr>
            <p:cNvGrpSpPr/>
            <p:nvPr/>
          </p:nvGrpSpPr>
          <p:grpSpPr>
            <a:xfrm>
              <a:off x="4024348" y="2721797"/>
              <a:ext cx="1722409" cy="976428"/>
              <a:chOff x="3513383" y="2750399"/>
              <a:chExt cx="1722409" cy="976428"/>
            </a:xfrm>
          </p:grpSpPr>
          <p:sp>
            <p:nvSpPr>
              <p:cNvPr id="147" name="Prostokąt: zaokrąglone rogi 146">
                <a:extLst>
                  <a:ext uri="{FF2B5EF4-FFF2-40B4-BE49-F238E27FC236}">
                    <a16:creationId xmlns:a16="http://schemas.microsoft.com/office/drawing/2014/main" id="{D0627362-47BA-489E-8BF6-B947B3E7FD19}"/>
                  </a:ext>
                </a:extLst>
              </p:cNvPr>
              <p:cNvSpPr/>
              <p:nvPr/>
            </p:nvSpPr>
            <p:spPr>
              <a:xfrm>
                <a:off x="3517022" y="2752178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1200" dirty="0"/>
                  <a:t>+</a:t>
                </a:r>
                <a:endParaRPr lang="en-US" sz="1200" dirty="0"/>
              </a:p>
            </p:txBody>
          </p:sp>
          <p:sp>
            <p:nvSpPr>
              <p:cNvPr id="167" name="Prostokąt: zaokrąglone rogi 166">
                <a:extLst>
                  <a:ext uri="{FF2B5EF4-FFF2-40B4-BE49-F238E27FC236}">
                    <a16:creationId xmlns:a16="http://schemas.microsoft.com/office/drawing/2014/main" id="{84DA3522-428B-4530-835E-CFB48C6A1450}"/>
                  </a:ext>
                </a:extLst>
              </p:cNvPr>
              <p:cNvSpPr/>
              <p:nvPr/>
            </p:nvSpPr>
            <p:spPr>
              <a:xfrm>
                <a:off x="3743418" y="2751486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68" name="Prostokąt: zaokrąglone rogi 167">
                <a:extLst>
                  <a:ext uri="{FF2B5EF4-FFF2-40B4-BE49-F238E27FC236}">
                    <a16:creationId xmlns:a16="http://schemas.microsoft.com/office/drawing/2014/main" id="{8CDAB4DC-E9BF-4CA1-B56D-B394B1554F42}"/>
                  </a:ext>
                </a:extLst>
              </p:cNvPr>
              <p:cNvSpPr/>
              <p:nvPr/>
            </p:nvSpPr>
            <p:spPr>
              <a:xfrm>
                <a:off x="3517022" y="2878877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69" name="Prostokąt: zaokrąglone rogi 168">
                <a:extLst>
                  <a:ext uri="{FF2B5EF4-FFF2-40B4-BE49-F238E27FC236}">
                    <a16:creationId xmlns:a16="http://schemas.microsoft.com/office/drawing/2014/main" id="{C3381155-9B40-4DC5-93D4-33A2083A6BBF}"/>
                  </a:ext>
                </a:extLst>
              </p:cNvPr>
              <p:cNvSpPr/>
              <p:nvPr/>
            </p:nvSpPr>
            <p:spPr>
              <a:xfrm>
                <a:off x="3743418" y="2878877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1200" dirty="0"/>
                  <a:t>-</a:t>
                </a:r>
                <a:endParaRPr lang="en-US" sz="1200" dirty="0"/>
              </a:p>
            </p:txBody>
          </p:sp>
          <p:sp>
            <p:nvSpPr>
              <p:cNvPr id="175" name="Prostokąt: zaokrąglone rogi 174">
                <a:extLst>
                  <a:ext uri="{FF2B5EF4-FFF2-40B4-BE49-F238E27FC236}">
                    <a16:creationId xmlns:a16="http://schemas.microsoft.com/office/drawing/2014/main" id="{D6143D6A-4EC1-4687-A582-CED7C5370DC5}"/>
                  </a:ext>
                </a:extLst>
              </p:cNvPr>
              <p:cNvSpPr/>
              <p:nvPr/>
            </p:nvSpPr>
            <p:spPr>
              <a:xfrm>
                <a:off x="3965092" y="2752178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76" name="Prostokąt: zaokrąglone rogi 175">
                <a:extLst>
                  <a:ext uri="{FF2B5EF4-FFF2-40B4-BE49-F238E27FC236}">
                    <a16:creationId xmlns:a16="http://schemas.microsoft.com/office/drawing/2014/main" id="{67F1EF84-D970-4D10-95DB-88A4017C3A70}"/>
                  </a:ext>
                </a:extLst>
              </p:cNvPr>
              <p:cNvSpPr/>
              <p:nvPr/>
            </p:nvSpPr>
            <p:spPr>
              <a:xfrm>
                <a:off x="4191488" y="275148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77" name="Prostokąt: zaokrąglone rogi 176">
                <a:extLst>
                  <a:ext uri="{FF2B5EF4-FFF2-40B4-BE49-F238E27FC236}">
                    <a16:creationId xmlns:a16="http://schemas.microsoft.com/office/drawing/2014/main" id="{E3492441-12DD-40C3-978F-FE9D892C829C}"/>
                  </a:ext>
                </a:extLst>
              </p:cNvPr>
              <p:cNvSpPr/>
              <p:nvPr/>
            </p:nvSpPr>
            <p:spPr>
              <a:xfrm>
                <a:off x="3965092" y="2878877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78" name="Prostokąt: zaokrąglone rogi 177">
                <a:extLst>
                  <a:ext uri="{FF2B5EF4-FFF2-40B4-BE49-F238E27FC236}">
                    <a16:creationId xmlns:a16="http://schemas.microsoft.com/office/drawing/2014/main" id="{963C8713-D957-4D5A-9769-41E9D5D2695F}"/>
                  </a:ext>
                </a:extLst>
              </p:cNvPr>
              <p:cNvSpPr/>
              <p:nvPr/>
            </p:nvSpPr>
            <p:spPr>
              <a:xfrm>
                <a:off x="4191488" y="2878877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79" name="Prostokąt: zaokrąglone rogi 178">
                <a:extLst>
                  <a:ext uri="{FF2B5EF4-FFF2-40B4-BE49-F238E27FC236}">
                    <a16:creationId xmlns:a16="http://schemas.microsoft.com/office/drawing/2014/main" id="{9C7A7077-94DB-4822-A9E6-240B4663B667}"/>
                  </a:ext>
                </a:extLst>
              </p:cNvPr>
              <p:cNvSpPr/>
              <p:nvPr/>
            </p:nvSpPr>
            <p:spPr>
              <a:xfrm>
                <a:off x="4410605" y="2752177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80" name="Prostokąt: zaokrąglone rogi 179">
                <a:extLst>
                  <a:ext uri="{FF2B5EF4-FFF2-40B4-BE49-F238E27FC236}">
                    <a16:creationId xmlns:a16="http://schemas.microsoft.com/office/drawing/2014/main" id="{8BA00F76-7771-4E77-9936-B522BF1C59DF}"/>
                  </a:ext>
                </a:extLst>
              </p:cNvPr>
              <p:cNvSpPr/>
              <p:nvPr/>
            </p:nvSpPr>
            <p:spPr>
              <a:xfrm>
                <a:off x="4637001" y="275148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81" name="Prostokąt: zaokrąglone rogi 180">
                <a:extLst>
                  <a:ext uri="{FF2B5EF4-FFF2-40B4-BE49-F238E27FC236}">
                    <a16:creationId xmlns:a16="http://schemas.microsoft.com/office/drawing/2014/main" id="{3D2442A2-D8C1-4774-9403-4CCF713811C5}"/>
                  </a:ext>
                </a:extLst>
              </p:cNvPr>
              <p:cNvSpPr/>
              <p:nvPr/>
            </p:nvSpPr>
            <p:spPr>
              <a:xfrm>
                <a:off x="4410605" y="287887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82" name="Prostokąt: zaokrąglone rogi 181">
                <a:extLst>
                  <a:ext uri="{FF2B5EF4-FFF2-40B4-BE49-F238E27FC236}">
                    <a16:creationId xmlns:a16="http://schemas.microsoft.com/office/drawing/2014/main" id="{1CFDBBE8-67B6-4D0F-84A2-059FD6D8036E}"/>
                  </a:ext>
                </a:extLst>
              </p:cNvPr>
              <p:cNvSpPr/>
              <p:nvPr/>
            </p:nvSpPr>
            <p:spPr>
              <a:xfrm>
                <a:off x="4637001" y="287887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83" name="Prostokąt: zaokrąglone rogi 182">
                <a:extLst>
                  <a:ext uri="{FF2B5EF4-FFF2-40B4-BE49-F238E27FC236}">
                    <a16:creationId xmlns:a16="http://schemas.microsoft.com/office/drawing/2014/main" id="{C6984AA8-4C3F-444F-806F-E8AD055C5783}"/>
                  </a:ext>
                </a:extLst>
              </p:cNvPr>
              <p:cNvSpPr/>
              <p:nvPr/>
            </p:nvSpPr>
            <p:spPr>
              <a:xfrm>
                <a:off x="3965092" y="3004475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1200" dirty="0"/>
                  <a:t>+</a:t>
                </a:r>
                <a:endParaRPr lang="en-US" sz="1200" dirty="0"/>
              </a:p>
            </p:txBody>
          </p:sp>
          <p:sp>
            <p:nvSpPr>
              <p:cNvPr id="184" name="Prostokąt: zaokrąglone rogi 183">
                <a:extLst>
                  <a:ext uri="{FF2B5EF4-FFF2-40B4-BE49-F238E27FC236}">
                    <a16:creationId xmlns:a16="http://schemas.microsoft.com/office/drawing/2014/main" id="{D6C1DF40-711B-4DBE-855C-5CE7A24A49DA}"/>
                  </a:ext>
                </a:extLst>
              </p:cNvPr>
              <p:cNvSpPr/>
              <p:nvPr/>
            </p:nvSpPr>
            <p:spPr>
              <a:xfrm>
                <a:off x="4191488" y="3003783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85" name="Prostokąt: zaokrąglone rogi 184">
                <a:extLst>
                  <a:ext uri="{FF2B5EF4-FFF2-40B4-BE49-F238E27FC236}">
                    <a16:creationId xmlns:a16="http://schemas.microsoft.com/office/drawing/2014/main" id="{48098811-5CEB-48A4-9C44-9C0B91D9982A}"/>
                  </a:ext>
                </a:extLst>
              </p:cNvPr>
              <p:cNvSpPr/>
              <p:nvPr/>
            </p:nvSpPr>
            <p:spPr>
              <a:xfrm>
                <a:off x="3965092" y="3131174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86" name="Prostokąt: zaokrąglone rogi 185">
                <a:extLst>
                  <a:ext uri="{FF2B5EF4-FFF2-40B4-BE49-F238E27FC236}">
                    <a16:creationId xmlns:a16="http://schemas.microsoft.com/office/drawing/2014/main" id="{C70939D1-D4E8-4AC8-9138-378CBC439DB9}"/>
                  </a:ext>
                </a:extLst>
              </p:cNvPr>
              <p:cNvSpPr/>
              <p:nvPr/>
            </p:nvSpPr>
            <p:spPr>
              <a:xfrm>
                <a:off x="4191488" y="3131174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1200" dirty="0"/>
                  <a:t>-</a:t>
                </a:r>
                <a:endParaRPr lang="en-US" sz="1200" dirty="0"/>
              </a:p>
            </p:txBody>
          </p:sp>
          <p:sp>
            <p:nvSpPr>
              <p:cNvPr id="187" name="Prostokąt: zaokrąglone rogi 186">
                <a:extLst>
                  <a:ext uri="{FF2B5EF4-FFF2-40B4-BE49-F238E27FC236}">
                    <a16:creationId xmlns:a16="http://schemas.microsoft.com/office/drawing/2014/main" id="{738E7EC5-6C4A-415B-8C95-25FA1A85574C}"/>
                  </a:ext>
                </a:extLst>
              </p:cNvPr>
              <p:cNvSpPr/>
              <p:nvPr/>
            </p:nvSpPr>
            <p:spPr>
              <a:xfrm>
                <a:off x="4410605" y="300447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88" name="Prostokąt: zaokrąglone rogi 187">
                <a:extLst>
                  <a:ext uri="{FF2B5EF4-FFF2-40B4-BE49-F238E27FC236}">
                    <a16:creationId xmlns:a16="http://schemas.microsoft.com/office/drawing/2014/main" id="{7B1FB6B6-51FE-4845-89A5-F9579C877BB8}"/>
                  </a:ext>
                </a:extLst>
              </p:cNvPr>
              <p:cNvSpPr/>
              <p:nvPr/>
            </p:nvSpPr>
            <p:spPr>
              <a:xfrm>
                <a:off x="4637001" y="3003783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89" name="Prostokąt: zaokrąglone rogi 188">
                <a:extLst>
                  <a:ext uri="{FF2B5EF4-FFF2-40B4-BE49-F238E27FC236}">
                    <a16:creationId xmlns:a16="http://schemas.microsoft.com/office/drawing/2014/main" id="{1E856542-0452-4FE6-BE51-D92D829A5CE0}"/>
                  </a:ext>
                </a:extLst>
              </p:cNvPr>
              <p:cNvSpPr/>
              <p:nvPr/>
            </p:nvSpPr>
            <p:spPr>
              <a:xfrm>
                <a:off x="4410605" y="313117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90" name="Prostokąt: zaokrąglone rogi 189">
                <a:extLst>
                  <a:ext uri="{FF2B5EF4-FFF2-40B4-BE49-F238E27FC236}">
                    <a16:creationId xmlns:a16="http://schemas.microsoft.com/office/drawing/2014/main" id="{E7DEA2AF-24D6-471C-A865-F5A8997C9499}"/>
                  </a:ext>
                </a:extLst>
              </p:cNvPr>
              <p:cNvSpPr/>
              <p:nvPr/>
            </p:nvSpPr>
            <p:spPr>
              <a:xfrm>
                <a:off x="4637001" y="313117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91" name="Prostokąt: zaokrąglone rogi 190">
                <a:extLst>
                  <a:ext uri="{FF2B5EF4-FFF2-40B4-BE49-F238E27FC236}">
                    <a16:creationId xmlns:a16="http://schemas.microsoft.com/office/drawing/2014/main" id="{0473241C-9089-44B8-960F-AAB8DA1C6501}"/>
                  </a:ext>
                </a:extLst>
              </p:cNvPr>
              <p:cNvSpPr/>
              <p:nvPr/>
            </p:nvSpPr>
            <p:spPr>
              <a:xfrm>
                <a:off x="4856118" y="300447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92" name="Prostokąt: zaokrąglone rogi 191">
                <a:extLst>
                  <a:ext uri="{FF2B5EF4-FFF2-40B4-BE49-F238E27FC236}">
                    <a16:creationId xmlns:a16="http://schemas.microsoft.com/office/drawing/2014/main" id="{F8D38D75-A397-47A6-A825-2B04FFD08F8D}"/>
                  </a:ext>
                </a:extLst>
              </p:cNvPr>
              <p:cNvSpPr/>
              <p:nvPr/>
            </p:nvSpPr>
            <p:spPr>
              <a:xfrm>
                <a:off x="5082514" y="3003782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93" name="Prostokąt: zaokrąglone rogi 192">
                <a:extLst>
                  <a:ext uri="{FF2B5EF4-FFF2-40B4-BE49-F238E27FC236}">
                    <a16:creationId xmlns:a16="http://schemas.microsoft.com/office/drawing/2014/main" id="{6722FE9C-1A38-4874-BAC6-BBA1E42739D2}"/>
                  </a:ext>
                </a:extLst>
              </p:cNvPr>
              <p:cNvSpPr/>
              <p:nvPr/>
            </p:nvSpPr>
            <p:spPr>
              <a:xfrm>
                <a:off x="4856118" y="3131173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94" name="Prostokąt: zaokrąglone rogi 193">
                <a:extLst>
                  <a:ext uri="{FF2B5EF4-FFF2-40B4-BE49-F238E27FC236}">
                    <a16:creationId xmlns:a16="http://schemas.microsoft.com/office/drawing/2014/main" id="{B7BAE211-FD55-42CB-B12B-FF275195FB4B}"/>
                  </a:ext>
                </a:extLst>
              </p:cNvPr>
              <p:cNvSpPr/>
              <p:nvPr/>
            </p:nvSpPr>
            <p:spPr>
              <a:xfrm>
                <a:off x="5082514" y="3131173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95" name="Prostokąt: zaokrąglone rogi 194">
                <a:extLst>
                  <a:ext uri="{FF2B5EF4-FFF2-40B4-BE49-F238E27FC236}">
                    <a16:creationId xmlns:a16="http://schemas.microsoft.com/office/drawing/2014/main" id="{E03B829F-79FE-410A-B36C-E5232E7D875F}"/>
                  </a:ext>
                </a:extLst>
              </p:cNvPr>
              <p:cNvSpPr/>
              <p:nvPr/>
            </p:nvSpPr>
            <p:spPr>
              <a:xfrm>
                <a:off x="4410605" y="3259575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1200" dirty="0"/>
                  <a:t>+</a:t>
                </a:r>
                <a:endParaRPr lang="en-US" sz="1200" dirty="0"/>
              </a:p>
            </p:txBody>
          </p:sp>
          <p:sp>
            <p:nvSpPr>
              <p:cNvPr id="196" name="Prostokąt: zaokrąglone rogi 195">
                <a:extLst>
                  <a:ext uri="{FF2B5EF4-FFF2-40B4-BE49-F238E27FC236}">
                    <a16:creationId xmlns:a16="http://schemas.microsoft.com/office/drawing/2014/main" id="{A0E4923F-F8AC-4586-A8F9-0966D85F14C0}"/>
                  </a:ext>
                </a:extLst>
              </p:cNvPr>
              <p:cNvSpPr/>
              <p:nvPr/>
            </p:nvSpPr>
            <p:spPr>
              <a:xfrm>
                <a:off x="4637001" y="3258883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97" name="Prostokąt: zaokrąglone rogi 196">
                <a:extLst>
                  <a:ext uri="{FF2B5EF4-FFF2-40B4-BE49-F238E27FC236}">
                    <a16:creationId xmlns:a16="http://schemas.microsoft.com/office/drawing/2014/main" id="{FB1778BF-8006-4AB2-B02A-81EF3CB96FDD}"/>
                  </a:ext>
                </a:extLst>
              </p:cNvPr>
              <p:cNvSpPr/>
              <p:nvPr/>
            </p:nvSpPr>
            <p:spPr>
              <a:xfrm>
                <a:off x="4410605" y="3386274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198" name="Prostokąt: zaokrąglone rogi 197">
                <a:extLst>
                  <a:ext uri="{FF2B5EF4-FFF2-40B4-BE49-F238E27FC236}">
                    <a16:creationId xmlns:a16="http://schemas.microsoft.com/office/drawing/2014/main" id="{2031006A-9688-42D4-8E5F-635A1916C245}"/>
                  </a:ext>
                </a:extLst>
              </p:cNvPr>
              <p:cNvSpPr/>
              <p:nvPr/>
            </p:nvSpPr>
            <p:spPr>
              <a:xfrm>
                <a:off x="4637001" y="3386274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1200" dirty="0"/>
                  <a:t>-</a:t>
                </a:r>
                <a:endParaRPr lang="en-US" sz="1200" dirty="0"/>
              </a:p>
            </p:txBody>
          </p:sp>
          <p:sp>
            <p:nvSpPr>
              <p:cNvPr id="199" name="Prostokąt: zaokrąglone rogi 198">
                <a:extLst>
                  <a:ext uri="{FF2B5EF4-FFF2-40B4-BE49-F238E27FC236}">
                    <a16:creationId xmlns:a16="http://schemas.microsoft.com/office/drawing/2014/main" id="{3841325C-A822-42A3-AB1B-6138D0AE16A4}"/>
                  </a:ext>
                </a:extLst>
              </p:cNvPr>
              <p:cNvSpPr/>
              <p:nvPr/>
            </p:nvSpPr>
            <p:spPr>
              <a:xfrm>
                <a:off x="4856118" y="325957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00" name="Prostokąt: zaokrąglone rogi 199">
                <a:extLst>
                  <a:ext uri="{FF2B5EF4-FFF2-40B4-BE49-F238E27FC236}">
                    <a16:creationId xmlns:a16="http://schemas.microsoft.com/office/drawing/2014/main" id="{20AFC644-E0A5-45BF-9693-42999EFDED43}"/>
                  </a:ext>
                </a:extLst>
              </p:cNvPr>
              <p:cNvSpPr/>
              <p:nvPr/>
            </p:nvSpPr>
            <p:spPr>
              <a:xfrm>
                <a:off x="5082514" y="3258883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01" name="Prostokąt: zaokrąglone rogi 200">
                <a:extLst>
                  <a:ext uri="{FF2B5EF4-FFF2-40B4-BE49-F238E27FC236}">
                    <a16:creationId xmlns:a16="http://schemas.microsoft.com/office/drawing/2014/main" id="{97C6F78E-C5B9-4AD4-AA20-99002126D907}"/>
                  </a:ext>
                </a:extLst>
              </p:cNvPr>
              <p:cNvSpPr/>
              <p:nvPr/>
            </p:nvSpPr>
            <p:spPr>
              <a:xfrm>
                <a:off x="4856118" y="338627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02" name="Prostokąt: zaokrąglone rogi 201">
                <a:extLst>
                  <a:ext uri="{FF2B5EF4-FFF2-40B4-BE49-F238E27FC236}">
                    <a16:creationId xmlns:a16="http://schemas.microsoft.com/office/drawing/2014/main" id="{FFE56F26-6B60-4DCC-BDFF-D4F2AEC98C9F}"/>
                  </a:ext>
                </a:extLst>
              </p:cNvPr>
              <p:cNvSpPr/>
              <p:nvPr/>
            </p:nvSpPr>
            <p:spPr>
              <a:xfrm>
                <a:off x="5082514" y="338627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03" name="Prostokąt: zaokrąglone rogi 202">
                <a:extLst>
                  <a:ext uri="{FF2B5EF4-FFF2-40B4-BE49-F238E27FC236}">
                    <a16:creationId xmlns:a16="http://schemas.microsoft.com/office/drawing/2014/main" id="{1E9B4A39-A7C5-4D79-8BC4-DB16E4FD5675}"/>
                  </a:ext>
                </a:extLst>
              </p:cNvPr>
              <p:cNvSpPr/>
              <p:nvPr/>
            </p:nvSpPr>
            <p:spPr>
              <a:xfrm>
                <a:off x="4410605" y="351617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04" name="Prostokąt: zaokrąglone rogi 203">
                <a:extLst>
                  <a:ext uri="{FF2B5EF4-FFF2-40B4-BE49-F238E27FC236}">
                    <a16:creationId xmlns:a16="http://schemas.microsoft.com/office/drawing/2014/main" id="{F74AF876-DFE5-4B8F-AA5A-A5D4A059C2FF}"/>
                  </a:ext>
                </a:extLst>
              </p:cNvPr>
              <p:cNvSpPr/>
              <p:nvPr/>
            </p:nvSpPr>
            <p:spPr>
              <a:xfrm>
                <a:off x="4637001" y="351548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05" name="Prostokąt: zaokrąglone rogi 204">
                <a:extLst>
                  <a:ext uri="{FF2B5EF4-FFF2-40B4-BE49-F238E27FC236}">
                    <a16:creationId xmlns:a16="http://schemas.microsoft.com/office/drawing/2014/main" id="{720D2176-4790-4E03-A209-A2EB5C251596}"/>
                  </a:ext>
                </a:extLst>
              </p:cNvPr>
              <p:cNvSpPr/>
              <p:nvPr/>
            </p:nvSpPr>
            <p:spPr>
              <a:xfrm>
                <a:off x="4410605" y="364287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06" name="Prostokąt: zaokrąglone rogi 205">
                <a:extLst>
                  <a:ext uri="{FF2B5EF4-FFF2-40B4-BE49-F238E27FC236}">
                    <a16:creationId xmlns:a16="http://schemas.microsoft.com/office/drawing/2014/main" id="{7957849D-91BF-4EB7-AF0E-3A9A57885BF9}"/>
                  </a:ext>
                </a:extLst>
              </p:cNvPr>
              <p:cNvSpPr/>
              <p:nvPr/>
            </p:nvSpPr>
            <p:spPr>
              <a:xfrm>
                <a:off x="4637001" y="364287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07" name="Prostokąt: zaokrąglone rogi 206">
                <a:extLst>
                  <a:ext uri="{FF2B5EF4-FFF2-40B4-BE49-F238E27FC236}">
                    <a16:creationId xmlns:a16="http://schemas.microsoft.com/office/drawing/2014/main" id="{70AEB8D4-5B58-430D-A4C8-9C65DA4BDB63}"/>
                  </a:ext>
                </a:extLst>
              </p:cNvPr>
              <p:cNvSpPr/>
              <p:nvPr/>
            </p:nvSpPr>
            <p:spPr>
              <a:xfrm>
                <a:off x="4851877" y="3512973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1200" dirty="0"/>
                  <a:t>+</a:t>
                </a:r>
                <a:endParaRPr lang="en-US" sz="1200" dirty="0"/>
              </a:p>
            </p:txBody>
          </p:sp>
          <p:sp>
            <p:nvSpPr>
              <p:cNvPr id="208" name="Prostokąt: zaokrąglone rogi 207">
                <a:extLst>
                  <a:ext uri="{FF2B5EF4-FFF2-40B4-BE49-F238E27FC236}">
                    <a16:creationId xmlns:a16="http://schemas.microsoft.com/office/drawing/2014/main" id="{9EEDE2E7-D1E1-4D65-8F11-32827EF9A908}"/>
                  </a:ext>
                </a:extLst>
              </p:cNvPr>
              <p:cNvSpPr/>
              <p:nvPr/>
            </p:nvSpPr>
            <p:spPr>
              <a:xfrm>
                <a:off x="5078273" y="3512281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09" name="Prostokąt: zaokrąglone rogi 208">
                <a:extLst>
                  <a:ext uri="{FF2B5EF4-FFF2-40B4-BE49-F238E27FC236}">
                    <a16:creationId xmlns:a16="http://schemas.microsoft.com/office/drawing/2014/main" id="{E7DC9089-969D-4A48-AE3F-B6EA48BBC7D6}"/>
                  </a:ext>
                </a:extLst>
              </p:cNvPr>
              <p:cNvSpPr/>
              <p:nvPr/>
            </p:nvSpPr>
            <p:spPr>
              <a:xfrm>
                <a:off x="4851877" y="3639672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10" name="Prostokąt: zaokrąglone rogi 209">
                <a:extLst>
                  <a:ext uri="{FF2B5EF4-FFF2-40B4-BE49-F238E27FC236}">
                    <a16:creationId xmlns:a16="http://schemas.microsoft.com/office/drawing/2014/main" id="{36EB3863-C54D-4E5D-93C2-CB40566A3CF8}"/>
                  </a:ext>
                </a:extLst>
              </p:cNvPr>
              <p:cNvSpPr/>
              <p:nvPr/>
            </p:nvSpPr>
            <p:spPr>
              <a:xfrm>
                <a:off x="5078273" y="3639672"/>
                <a:ext cx="153278" cy="8395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6000" tIns="21600" rIns="36000" bIns="36000" rtlCol="0" anchor="ctr"/>
              <a:lstStyle/>
              <a:p>
                <a:pPr algn="ctr"/>
                <a:r>
                  <a:rPr lang="pl-PL" sz="1200" dirty="0"/>
                  <a:t>-</a:t>
                </a:r>
                <a:endParaRPr lang="en-US" sz="1200" dirty="0"/>
              </a:p>
            </p:txBody>
          </p:sp>
          <p:sp>
            <p:nvSpPr>
              <p:cNvPr id="211" name="Prostokąt: zaokrąglone rogi 210">
                <a:extLst>
                  <a:ext uri="{FF2B5EF4-FFF2-40B4-BE49-F238E27FC236}">
                    <a16:creationId xmlns:a16="http://schemas.microsoft.com/office/drawing/2014/main" id="{DCAFAC4C-AE29-49B3-BF9C-F420B081D22E}"/>
                  </a:ext>
                </a:extLst>
              </p:cNvPr>
              <p:cNvSpPr/>
              <p:nvPr/>
            </p:nvSpPr>
            <p:spPr>
              <a:xfrm>
                <a:off x="3513802" y="3258827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12" name="Prostokąt: zaokrąglone rogi 211">
                <a:extLst>
                  <a:ext uri="{FF2B5EF4-FFF2-40B4-BE49-F238E27FC236}">
                    <a16:creationId xmlns:a16="http://schemas.microsoft.com/office/drawing/2014/main" id="{3BB2F41D-9B6B-4817-A966-B56CA962C144}"/>
                  </a:ext>
                </a:extLst>
              </p:cNvPr>
              <p:cNvSpPr/>
              <p:nvPr/>
            </p:nvSpPr>
            <p:spPr>
              <a:xfrm>
                <a:off x="3740198" y="325813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13" name="Prostokąt: zaokrąglone rogi 212">
                <a:extLst>
                  <a:ext uri="{FF2B5EF4-FFF2-40B4-BE49-F238E27FC236}">
                    <a16:creationId xmlns:a16="http://schemas.microsoft.com/office/drawing/2014/main" id="{83888B66-78A1-457E-87FB-A5291E87DE2B}"/>
                  </a:ext>
                </a:extLst>
              </p:cNvPr>
              <p:cNvSpPr/>
              <p:nvPr/>
            </p:nvSpPr>
            <p:spPr>
              <a:xfrm>
                <a:off x="3513802" y="338552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14" name="Prostokąt: zaokrąglone rogi 213">
                <a:extLst>
                  <a:ext uri="{FF2B5EF4-FFF2-40B4-BE49-F238E27FC236}">
                    <a16:creationId xmlns:a16="http://schemas.microsoft.com/office/drawing/2014/main" id="{3E7F8D0B-1586-4E75-93B7-01A62C29B661}"/>
                  </a:ext>
                </a:extLst>
              </p:cNvPr>
              <p:cNvSpPr/>
              <p:nvPr/>
            </p:nvSpPr>
            <p:spPr>
              <a:xfrm>
                <a:off x="3740198" y="338552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15" name="Prostokąt: zaokrąglone rogi 214">
                <a:extLst>
                  <a:ext uri="{FF2B5EF4-FFF2-40B4-BE49-F238E27FC236}">
                    <a16:creationId xmlns:a16="http://schemas.microsoft.com/office/drawing/2014/main" id="{46005997-BEE1-4289-BF11-83359F82AB32}"/>
                  </a:ext>
                </a:extLst>
              </p:cNvPr>
              <p:cNvSpPr/>
              <p:nvPr/>
            </p:nvSpPr>
            <p:spPr>
              <a:xfrm>
                <a:off x="3959315" y="3258826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16" name="Prostokąt: zaokrąglone rogi 215">
                <a:extLst>
                  <a:ext uri="{FF2B5EF4-FFF2-40B4-BE49-F238E27FC236}">
                    <a16:creationId xmlns:a16="http://schemas.microsoft.com/office/drawing/2014/main" id="{E63461D8-261E-4A22-A273-4FBCF3A82EBF}"/>
                  </a:ext>
                </a:extLst>
              </p:cNvPr>
              <p:cNvSpPr/>
              <p:nvPr/>
            </p:nvSpPr>
            <p:spPr>
              <a:xfrm>
                <a:off x="4185711" y="3258134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17" name="Prostokąt: zaokrąglone rogi 216">
                <a:extLst>
                  <a:ext uri="{FF2B5EF4-FFF2-40B4-BE49-F238E27FC236}">
                    <a16:creationId xmlns:a16="http://schemas.microsoft.com/office/drawing/2014/main" id="{C086E747-5B1C-40FF-9CB7-CFE893D1B86A}"/>
                  </a:ext>
                </a:extLst>
              </p:cNvPr>
              <p:cNvSpPr/>
              <p:nvPr/>
            </p:nvSpPr>
            <p:spPr>
              <a:xfrm>
                <a:off x="3959315" y="338552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18" name="Prostokąt: zaokrąglone rogi 217">
                <a:extLst>
                  <a:ext uri="{FF2B5EF4-FFF2-40B4-BE49-F238E27FC236}">
                    <a16:creationId xmlns:a16="http://schemas.microsoft.com/office/drawing/2014/main" id="{FC8E11DD-91EA-4E02-B17B-89CF5954AC9D}"/>
                  </a:ext>
                </a:extLst>
              </p:cNvPr>
              <p:cNvSpPr/>
              <p:nvPr/>
            </p:nvSpPr>
            <p:spPr>
              <a:xfrm>
                <a:off x="4185711" y="3385525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28" name="Prostokąt: zaokrąglone rogi 227">
                <a:extLst>
                  <a:ext uri="{FF2B5EF4-FFF2-40B4-BE49-F238E27FC236}">
                    <a16:creationId xmlns:a16="http://schemas.microsoft.com/office/drawing/2014/main" id="{1056D394-248E-4195-8DF5-E0FF64A44403}"/>
                  </a:ext>
                </a:extLst>
              </p:cNvPr>
              <p:cNvSpPr/>
              <p:nvPr/>
            </p:nvSpPr>
            <p:spPr>
              <a:xfrm>
                <a:off x="4850523" y="2751091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29" name="Prostokąt: zaokrąglone rogi 228">
                <a:extLst>
                  <a:ext uri="{FF2B5EF4-FFF2-40B4-BE49-F238E27FC236}">
                    <a16:creationId xmlns:a16="http://schemas.microsoft.com/office/drawing/2014/main" id="{EAAF9EE0-F779-417D-961F-770E1AB8579B}"/>
                  </a:ext>
                </a:extLst>
              </p:cNvPr>
              <p:cNvSpPr/>
              <p:nvPr/>
            </p:nvSpPr>
            <p:spPr>
              <a:xfrm>
                <a:off x="5076919" y="2750399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30" name="Prostokąt: zaokrąglone rogi 229">
                <a:extLst>
                  <a:ext uri="{FF2B5EF4-FFF2-40B4-BE49-F238E27FC236}">
                    <a16:creationId xmlns:a16="http://schemas.microsoft.com/office/drawing/2014/main" id="{19AB60A9-FF55-439F-A921-07A404C37D58}"/>
                  </a:ext>
                </a:extLst>
              </p:cNvPr>
              <p:cNvSpPr/>
              <p:nvPr/>
            </p:nvSpPr>
            <p:spPr>
              <a:xfrm>
                <a:off x="4850523" y="2877790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31" name="Prostokąt: zaokrąglone rogi 230">
                <a:extLst>
                  <a:ext uri="{FF2B5EF4-FFF2-40B4-BE49-F238E27FC236}">
                    <a16:creationId xmlns:a16="http://schemas.microsoft.com/office/drawing/2014/main" id="{86F48C2F-49B3-4B7C-87C1-3FEFFE5D184B}"/>
                  </a:ext>
                </a:extLst>
              </p:cNvPr>
              <p:cNvSpPr/>
              <p:nvPr/>
            </p:nvSpPr>
            <p:spPr>
              <a:xfrm>
                <a:off x="5076919" y="2877790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32" name="Prostokąt: zaokrąglone rogi 231">
                <a:extLst>
                  <a:ext uri="{FF2B5EF4-FFF2-40B4-BE49-F238E27FC236}">
                    <a16:creationId xmlns:a16="http://schemas.microsoft.com/office/drawing/2014/main" id="{3243AAB5-4ACD-4D04-AA43-E866FEDD61A5}"/>
                  </a:ext>
                </a:extLst>
              </p:cNvPr>
              <p:cNvSpPr/>
              <p:nvPr/>
            </p:nvSpPr>
            <p:spPr>
              <a:xfrm>
                <a:off x="3514465" y="3008602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33" name="Prostokąt: zaokrąglone rogi 232">
                <a:extLst>
                  <a:ext uri="{FF2B5EF4-FFF2-40B4-BE49-F238E27FC236}">
                    <a16:creationId xmlns:a16="http://schemas.microsoft.com/office/drawing/2014/main" id="{88AFBDB7-77AF-4274-A48E-D635B9A82B20}"/>
                  </a:ext>
                </a:extLst>
              </p:cNvPr>
              <p:cNvSpPr/>
              <p:nvPr/>
            </p:nvSpPr>
            <p:spPr>
              <a:xfrm>
                <a:off x="3740861" y="3007910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34" name="Prostokąt: zaokrąglone rogi 233">
                <a:extLst>
                  <a:ext uri="{FF2B5EF4-FFF2-40B4-BE49-F238E27FC236}">
                    <a16:creationId xmlns:a16="http://schemas.microsoft.com/office/drawing/2014/main" id="{3E70C5D8-FDBF-440B-8BA3-4B0B0B553557}"/>
                  </a:ext>
                </a:extLst>
              </p:cNvPr>
              <p:cNvSpPr/>
              <p:nvPr/>
            </p:nvSpPr>
            <p:spPr>
              <a:xfrm>
                <a:off x="3514465" y="3135301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35" name="Prostokąt: zaokrąglone rogi 234">
                <a:extLst>
                  <a:ext uri="{FF2B5EF4-FFF2-40B4-BE49-F238E27FC236}">
                    <a16:creationId xmlns:a16="http://schemas.microsoft.com/office/drawing/2014/main" id="{25C26F16-E12C-45B4-8CD5-DDCAC53C964C}"/>
                  </a:ext>
                </a:extLst>
              </p:cNvPr>
              <p:cNvSpPr/>
              <p:nvPr/>
            </p:nvSpPr>
            <p:spPr>
              <a:xfrm>
                <a:off x="3740861" y="3135301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39" name="Prostokąt: zaokrąglone rogi 238">
                <a:extLst>
                  <a:ext uri="{FF2B5EF4-FFF2-40B4-BE49-F238E27FC236}">
                    <a16:creationId xmlns:a16="http://schemas.microsoft.com/office/drawing/2014/main" id="{60EB4798-1D4C-40D7-942B-029EEFA84B86}"/>
                  </a:ext>
                </a:extLst>
              </p:cNvPr>
              <p:cNvSpPr/>
              <p:nvPr/>
            </p:nvSpPr>
            <p:spPr>
              <a:xfrm>
                <a:off x="3513383" y="3512973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40" name="Prostokąt: zaokrąglone rogi 239">
                <a:extLst>
                  <a:ext uri="{FF2B5EF4-FFF2-40B4-BE49-F238E27FC236}">
                    <a16:creationId xmlns:a16="http://schemas.microsoft.com/office/drawing/2014/main" id="{22C30EFE-CDA6-4BFF-9667-F33AA67D6726}"/>
                  </a:ext>
                </a:extLst>
              </p:cNvPr>
              <p:cNvSpPr/>
              <p:nvPr/>
            </p:nvSpPr>
            <p:spPr>
              <a:xfrm>
                <a:off x="3739779" y="3512281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41" name="Prostokąt: zaokrąglone rogi 240">
                <a:extLst>
                  <a:ext uri="{FF2B5EF4-FFF2-40B4-BE49-F238E27FC236}">
                    <a16:creationId xmlns:a16="http://schemas.microsoft.com/office/drawing/2014/main" id="{3E6EE5D5-E1C1-4F1B-9322-BBB70DD3ED54}"/>
                  </a:ext>
                </a:extLst>
              </p:cNvPr>
              <p:cNvSpPr/>
              <p:nvPr/>
            </p:nvSpPr>
            <p:spPr>
              <a:xfrm>
                <a:off x="3513383" y="3639672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42" name="Prostokąt: zaokrąglone rogi 241">
                <a:extLst>
                  <a:ext uri="{FF2B5EF4-FFF2-40B4-BE49-F238E27FC236}">
                    <a16:creationId xmlns:a16="http://schemas.microsoft.com/office/drawing/2014/main" id="{9358A3E1-0C66-4B71-9A85-9DEE12FFDB6A}"/>
                  </a:ext>
                </a:extLst>
              </p:cNvPr>
              <p:cNvSpPr/>
              <p:nvPr/>
            </p:nvSpPr>
            <p:spPr>
              <a:xfrm>
                <a:off x="3739779" y="3639672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43" name="Prostokąt: zaokrąglone rogi 242">
                <a:extLst>
                  <a:ext uri="{FF2B5EF4-FFF2-40B4-BE49-F238E27FC236}">
                    <a16:creationId xmlns:a16="http://schemas.microsoft.com/office/drawing/2014/main" id="{309C85CA-C402-49ED-8EB8-735531AF7BE5}"/>
                  </a:ext>
                </a:extLst>
              </p:cNvPr>
              <p:cNvSpPr/>
              <p:nvPr/>
            </p:nvSpPr>
            <p:spPr>
              <a:xfrm>
                <a:off x="3958896" y="3512972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44" name="Prostokąt: zaokrąglone rogi 243">
                <a:extLst>
                  <a:ext uri="{FF2B5EF4-FFF2-40B4-BE49-F238E27FC236}">
                    <a16:creationId xmlns:a16="http://schemas.microsoft.com/office/drawing/2014/main" id="{AD91DFB2-6D29-4A86-B1AA-045D2F47ACDC}"/>
                  </a:ext>
                </a:extLst>
              </p:cNvPr>
              <p:cNvSpPr/>
              <p:nvPr/>
            </p:nvSpPr>
            <p:spPr>
              <a:xfrm>
                <a:off x="4185292" y="3512280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45" name="Prostokąt: zaokrąglone rogi 244">
                <a:extLst>
                  <a:ext uri="{FF2B5EF4-FFF2-40B4-BE49-F238E27FC236}">
                    <a16:creationId xmlns:a16="http://schemas.microsoft.com/office/drawing/2014/main" id="{E29AAD88-AB88-46CF-A5FC-E2FA88822F77}"/>
                  </a:ext>
                </a:extLst>
              </p:cNvPr>
              <p:cNvSpPr/>
              <p:nvPr/>
            </p:nvSpPr>
            <p:spPr>
              <a:xfrm>
                <a:off x="3958896" y="3639671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246" name="Prostokąt: zaokrąglone rogi 245">
                <a:extLst>
                  <a:ext uri="{FF2B5EF4-FFF2-40B4-BE49-F238E27FC236}">
                    <a16:creationId xmlns:a16="http://schemas.microsoft.com/office/drawing/2014/main" id="{A7A0D006-8D24-4CE3-B243-0FED998C6341}"/>
                  </a:ext>
                </a:extLst>
              </p:cNvPr>
              <p:cNvSpPr/>
              <p:nvPr/>
            </p:nvSpPr>
            <p:spPr>
              <a:xfrm>
                <a:off x="4185292" y="3639671"/>
                <a:ext cx="153278" cy="8395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36000" tIns="36000" rIns="0" bIns="36000" rtlCol="0" anchor="ctr"/>
              <a:lstStyle/>
              <a:p>
                <a:pPr algn="ctr"/>
                <a:endParaRPr lang="en-US" sz="500" dirty="0"/>
              </a:p>
            </p:txBody>
          </p:sp>
        </p:grpSp>
        <p:sp>
          <p:nvSpPr>
            <p:cNvPr id="251" name="Nawias otwierający 250">
              <a:extLst>
                <a:ext uri="{FF2B5EF4-FFF2-40B4-BE49-F238E27FC236}">
                  <a16:creationId xmlns:a16="http://schemas.microsoft.com/office/drawing/2014/main" id="{1CCCA51C-8B93-448C-862A-66E5679EDE2C}"/>
                </a:ext>
              </a:extLst>
            </p:cNvPr>
            <p:cNvSpPr/>
            <p:nvPr/>
          </p:nvSpPr>
          <p:spPr>
            <a:xfrm rot="10800000">
              <a:off x="5747840" y="2682178"/>
              <a:ext cx="58123" cy="1044072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26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4363020-0E2D-458B-9EA9-5C434F30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5452529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 err="1">
                <a:solidFill>
                  <a:srgbClr val="FFFFFF"/>
                </a:solidFill>
              </a:rPr>
              <a:t>Photons</a:t>
            </a:r>
            <a:r>
              <a:rPr lang="pl-PL" sz="5200" dirty="0">
                <a:solidFill>
                  <a:srgbClr val="FFFFFF"/>
                </a:solidFill>
              </a:rPr>
              <a:t> as </a:t>
            </a:r>
            <a:r>
              <a:rPr lang="pl-PL" sz="5200" dirty="0" err="1">
                <a:solidFill>
                  <a:srgbClr val="FFFFFF"/>
                </a:solidFill>
              </a:rPr>
              <a:t>qudits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1AB837E-8F88-4F2A-BC7E-EFB7AE04F6C5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D5B7EC4-EFA8-44D8-8C8A-3E4748B5CAB5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5" name="Grupa 34">
            <a:extLst>
              <a:ext uri="{FF2B5EF4-FFF2-40B4-BE49-F238E27FC236}">
                <a16:creationId xmlns:a16="http://schemas.microsoft.com/office/drawing/2014/main" id="{18FA98AD-5482-4E40-852C-F24689649898}"/>
              </a:ext>
            </a:extLst>
          </p:cNvPr>
          <p:cNvGrpSpPr/>
          <p:nvPr/>
        </p:nvGrpSpPr>
        <p:grpSpPr>
          <a:xfrm>
            <a:off x="619178" y="1244578"/>
            <a:ext cx="3398803" cy="2462962"/>
            <a:chOff x="619178" y="1244578"/>
            <a:chExt cx="3398803" cy="2462962"/>
          </a:xfrm>
        </p:grpSpPr>
        <p:grpSp>
          <p:nvGrpSpPr>
            <p:cNvPr id="28" name="Grupa 27">
              <a:extLst>
                <a:ext uri="{FF2B5EF4-FFF2-40B4-BE49-F238E27FC236}">
                  <a16:creationId xmlns:a16="http://schemas.microsoft.com/office/drawing/2014/main" id="{46110F63-A370-4784-BE93-49248F066371}"/>
                </a:ext>
              </a:extLst>
            </p:cNvPr>
            <p:cNvGrpSpPr/>
            <p:nvPr/>
          </p:nvGrpSpPr>
          <p:grpSpPr>
            <a:xfrm>
              <a:off x="619178" y="1748775"/>
              <a:ext cx="3328484" cy="1729549"/>
              <a:chOff x="762097" y="4604439"/>
              <a:chExt cx="3328484" cy="1729549"/>
            </a:xfrm>
          </p:grpSpPr>
          <p:grpSp>
            <p:nvGrpSpPr>
              <p:cNvPr id="13" name="Grupa 12">
                <a:extLst>
                  <a:ext uri="{FF2B5EF4-FFF2-40B4-BE49-F238E27FC236}">
                    <a16:creationId xmlns:a16="http://schemas.microsoft.com/office/drawing/2014/main" id="{B9E24A3F-52D3-4E6A-98EA-C5FFDB3FF4DE}"/>
                  </a:ext>
                </a:extLst>
              </p:cNvPr>
              <p:cNvGrpSpPr/>
              <p:nvPr/>
            </p:nvGrpSpPr>
            <p:grpSpPr>
              <a:xfrm>
                <a:off x="762097" y="4604439"/>
                <a:ext cx="782587" cy="1729549"/>
                <a:chOff x="762097" y="4604439"/>
                <a:chExt cx="782587" cy="1729549"/>
              </a:xfrm>
            </p:grpSpPr>
            <p:grpSp>
              <p:nvGrpSpPr>
                <p:cNvPr id="14" name="Grupa 13">
                  <a:extLst>
                    <a:ext uri="{FF2B5EF4-FFF2-40B4-BE49-F238E27FC236}">
                      <a16:creationId xmlns:a16="http://schemas.microsoft.com/office/drawing/2014/main" id="{5294CE06-3E65-4534-AE7E-CF87E7831CD3}"/>
                    </a:ext>
                  </a:extLst>
                </p:cNvPr>
                <p:cNvGrpSpPr/>
                <p:nvPr/>
              </p:nvGrpSpPr>
              <p:grpSpPr>
                <a:xfrm>
                  <a:off x="883227" y="4604439"/>
                  <a:ext cx="540328" cy="840563"/>
                  <a:chOff x="883227" y="4604439"/>
                  <a:chExt cx="540328" cy="840563"/>
                </a:xfrm>
              </p:grpSpPr>
              <p:sp>
                <p:nvSpPr>
                  <p:cNvPr id="16" name="Owal 15">
                    <a:extLst>
                      <a:ext uri="{FF2B5EF4-FFF2-40B4-BE49-F238E27FC236}">
                        <a16:creationId xmlns:a16="http://schemas.microsoft.com/office/drawing/2014/main" id="{9CA28F0A-63D6-4721-BE58-F211AED0AB74}"/>
                      </a:ext>
                    </a:extLst>
                  </p:cNvPr>
                  <p:cNvSpPr/>
                  <p:nvPr/>
                </p:nvSpPr>
                <p:spPr>
                  <a:xfrm>
                    <a:off x="883227" y="4905002"/>
                    <a:ext cx="540328" cy="540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Strzałka: w górę 16">
                    <a:extLst>
                      <a:ext uri="{FF2B5EF4-FFF2-40B4-BE49-F238E27FC236}">
                        <a16:creationId xmlns:a16="http://schemas.microsoft.com/office/drawing/2014/main" id="{834A94C2-EA4C-419D-94FC-2ADD43EAFD8A}"/>
                      </a:ext>
                    </a:extLst>
                  </p:cNvPr>
                  <p:cNvSpPr/>
                  <p:nvPr/>
                </p:nvSpPr>
                <p:spPr>
                  <a:xfrm>
                    <a:off x="940948" y="4604439"/>
                    <a:ext cx="424886" cy="601126"/>
                  </a:xfrm>
                  <a:prstGeom prst="upArrow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pole tekstowe 14">
                      <a:extLst>
                        <a:ext uri="{FF2B5EF4-FFF2-40B4-BE49-F238E27FC236}">
                          <a16:creationId xmlns:a16="http://schemas.microsoft.com/office/drawing/2014/main" id="{A0CEE76D-C781-4F36-BE7D-23CBCD41EE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2097" y="5749213"/>
                      <a:ext cx="78258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  <m:t>|1⟩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34" name="pole tekstowe 33">
                      <a:extLst>
                        <a:ext uri="{FF2B5EF4-FFF2-40B4-BE49-F238E27FC236}">
                          <a16:creationId xmlns:a16="http://schemas.microsoft.com/office/drawing/2014/main" id="{1FE6359D-334A-42F8-82B0-82102DF21E6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2097" y="5749213"/>
                      <a:ext cx="782587" cy="58477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8" name="Grupa 17">
                <a:extLst>
                  <a:ext uri="{FF2B5EF4-FFF2-40B4-BE49-F238E27FC236}">
                    <a16:creationId xmlns:a16="http://schemas.microsoft.com/office/drawing/2014/main" id="{F8CFAFBA-8A55-446B-979F-78F61786E571}"/>
                  </a:ext>
                </a:extLst>
              </p:cNvPr>
              <p:cNvGrpSpPr/>
              <p:nvPr/>
            </p:nvGrpSpPr>
            <p:grpSpPr>
              <a:xfrm>
                <a:off x="1953587" y="4905002"/>
                <a:ext cx="782587" cy="1425338"/>
                <a:chOff x="1953587" y="4905002"/>
                <a:chExt cx="782587" cy="1425338"/>
              </a:xfrm>
            </p:grpSpPr>
            <p:grpSp>
              <p:nvGrpSpPr>
                <p:cNvPr id="19" name="Grupa 18">
                  <a:extLst>
                    <a:ext uri="{FF2B5EF4-FFF2-40B4-BE49-F238E27FC236}">
                      <a16:creationId xmlns:a16="http://schemas.microsoft.com/office/drawing/2014/main" id="{DDB3F189-E1A5-4CD9-A711-86179A62407B}"/>
                    </a:ext>
                  </a:extLst>
                </p:cNvPr>
                <p:cNvGrpSpPr/>
                <p:nvPr/>
              </p:nvGrpSpPr>
              <p:grpSpPr>
                <a:xfrm rot="10800000">
                  <a:off x="2074718" y="4905002"/>
                  <a:ext cx="540328" cy="840563"/>
                  <a:chOff x="883227" y="4604439"/>
                  <a:chExt cx="540328" cy="840563"/>
                </a:xfrm>
              </p:grpSpPr>
              <p:sp>
                <p:nvSpPr>
                  <p:cNvPr id="21" name="Owal 20">
                    <a:extLst>
                      <a:ext uri="{FF2B5EF4-FFF2-40B4-BE49-F238E27FC236}">
                        <a16:creationId xmlns:a16="http://schemas.microsoft.com/office/drawing/2014/main" id="{2C829CD6-9AA1-4182-B7B0-81BA3C818356}"/>
                      </a:ext>
                    </a:extLst>
                  </p:cNvPr>
                  <p:cNvSpPr/>
                  <p:nvPr/>
                </p:nvSpPr>
                <p:spPr>
                  <a:xfrm>
                    <a:off x="883227" y="4905002"/>
                    <a:ext cx="540328" cy="540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Strzałka: w górę 21">
                    <a:extLst>
                      <a:ext uri="{FF2B5EF4-FFF2-40B4-BE49-F238E27FC236}">
                        <a16:creationId xmlns:a16="http://schemas.microsoft.com/office/drawing/2014/main" id="{695B7E3A-99FF-451D-8EC9-4E7BA82FC09F}"/>
                      </a:ext>
                    </a:extLst>
                  </p:cNvPr>
                  <p:cNvSpPr/>
                  <p:nvPr/>
                </p:nvSpPr>
                <p:spPr>
                  <a:xfrm>
                    <a:off x="940948" y="4604439"/>
                    <a:ext cx="424886" cy="601126"/>
                  </a:xfrm>
                  <a:prstGeom prst="upArrow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pole tekstowe 19">
                      <a:extLst>
                        <a:ext uri="{FF2B5EF4-FFF2-40B4-BE49-F238E27FC236}">
                          <a16:creationId xmlns:a16="http://schemas.microsoft.com/office/drawing/2014/main" id="{E55C8AE2-B9A9-4153-862D-605F071CD6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53587" y="5745565"/>
                      <a:ext cx="78258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  <m:t>|0⟩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36" name="pole tekstowe 35">
                      <a:extLst>
                        <a:ext uri="{FF2B5EF4-FFF2-40B4-BE49-F238E27FC236}">
                          <a16:creationId xmlns:a16="http://schemas.microsoft.com/office/drawing/2014/main" id="{40333F97-00D4-4786-88A4-ED98B8F0D3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53587" y="5745565"/>
                      <a:ext cx="782587" cy="58477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3" name="Grupa 22">
                <a:extLst>
                  <a:ext uri="{FF2B5EF4-FFF2-40B4-BE49-F238E27FC236}">
                    <a16:creationId xmlns:a16="http://schemas.microsoft.com/office/drawing/2014/main" id="{C081D41C-61B1-4D1B-B659-FDDAD2A54D0B}"/>
                  </a:ext>
                </a:extLst>
              </p:cNvPr>
              <p:cNvGrpSpPr/>
              <p:nvPr/>
            </p:nvGrpSpPr>
            <p:grpSpPr>
              <a:xfrm>
                <a:off x="3241053" y="4682041"/>
                <a:ext cx="849528" cy="1648299"/>
                <a:chOff x="3241053" y="4682041"/>
                <a:chExt cx="849528" cy="1648299"/>
              </a:xfrm>
            </p:grpSpPr>
            <p:grpSp>
              <p:nvGrpSpPr>
                <p:cNvPr id="24" name="Grupa 23">
                  <a:extLst>
                    <a:ext uri="{FF2B5EF4-FFF2-40B4-BE49-F238E27FC236}">
                      <a16:creationId xmlns:a16="http://schemas.microsoft.com/office/drawing/2014/main" id="{536A30B6-964D-46D8-8B0E-3329AC92D610}"/>
                    </a:ext>
                  </a:extLst>
                </p:cNvPr>
                <p:cNvGrpSpPr/>
                <p:nvPr/>
              </p:nvGrpSpPr>
              <p:grpSpPr>
                <a:xfrm rot="2251031">
                  <a:off x="3466281" y="4682041"/>
                  <a:ext cx="540328" cy="840563"/>
                  <a:chOff x="883227" y="4604439"/>
                  <a:chExt cx="540328" cy="840563"/>
                </a:xfrm>
              </p:grpSpPr>
              <p:sp>
                <p:nvSpPr>
                  <p:cNvPr id="26" name="Owal 25">
                    <a:extLst>
                      <a:ext uri="{FF2B5EF4-FFF2-40B4-BE49-F238E27FC236}">
                        <a16:creationId xmlns:a16="http://schemas.microsoft.com/office/drawing/2014/main" id="{046411F5-D05B-4D65-986C-0B1A306D9BE4}"/>
                      </a:ext>
                    </a:extLst>
                  </p:cNvPr>
                  <p:cNvSpPr/>
                  <p:nvPr/>
                </p:nvSpPr>
                <p:spPr>
                  <a:xfrm>
                    <a:off x="883227" y="4905002"/>
                    <a:ext cx="540328" cy="540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Strzałka: w górę 26">
                    <a:extLst>
                      <a:ext uri="{FF2B5EF4-FFF2-40B4-BE49-F238E27FC236}">
                        <a16:creationId xmlns:a16="http://schemas.microsoft.com/office/drawing/2014/main" id="{0D8C1488-C257-4972-A0E8-D33E21701E14}"/>
                      </a:ext>
                    </a:extLst>
                  </p:cNvPr>
                  <p:cNvSpPr/>
                  <p:nvPr/>
                </p:nvSpPr>
                <p:spPr>
                  <a:xfrm>
                    <a:off x="940948" y="4604439"/>
                    <a:ext cx="424886" cy="601126"/>
                  </a:xfrm>
                  <a:prstGeom prst="upArrow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pole tekstowe 24">
                      <a:extLst>
                        <a:ext uri="{FF2B5EF4-FFF2-40B4-BE49-F238E27FC236}">
                          <a16:creationId xmlns:a16="http://schemas.microsoft.com/office/drawing/2014/main" id="{1F5C1B34-A469-4E5E-8230-C28AAE313A8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41053" y="5745565"/>
                      <a:ext cx="849528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pl-PL" sz="32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38" name="pole tekstowe 37">
                      <a:extLst>
                        <a:ext uri="{FF2B5EF4-FFF2-40B4-BE49-F238E27FC236}">
                          <a16:creationId xmlns:a16="http://schemas.microsoft.com/office/drawing/2014/main" id="{81E56092-F784-45F3-BE12-B1CC7F9746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41053" y="5745565"/>
                      <a:ext cx="849528" cy="58477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29" name="Prostokąt: zaokrąglone rogi 28">
              <a:extLst>
                <a:ext uri="{FF2B5EF4-FFF2-40B4-BE49-F238E27FC236}">
                  <a16:creationId xmlns:a16="http://schemas.microsoft.com/office/drawing/2014/main" id="{B0C1754B-04BC-47D6-8D40-F8FD852C804A}"/>
                </a:ext>
              </a:extLst>
            </p:cNvPr>
            <p:cNvSpPr/>
            <p:nvPr/>
          </p:nvSpPr>
          <p:spPr>
            <a:xfrm>
              <a:off x="619178" y="1244578"/>
              <a:ext cx="3398803" cy="2462962"/>
            </a:xfrm>
            <a:prstGeom prst="roundRect">
              <a:avLst>
                <a:gd name="adj" fmla="val 5335"/>
              </a:avLst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t" anchorCtr="0"/>
            <a:lstStyle/>
            <a:p>
              <a:pPr algn="ctr"/>
              <a:r>
                <a:rPr lang="pl-PL" dirty="0"/>
                <a:t>QUBIT</a:t>
              </a:r>
              <a:endParaRPr lang="en-US" dirty="0"/>
            </a:p>
          </p:txBody>
        </p: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ED869BE4-F992-47CE-94A7-FBC8E6E822D4}"/>
              </a:ext>
            </a:extLst>
          </p:cNvPr>
          <p:cNvGrpSpPr/>
          <p:nvPr/>
        </p:nvGrpSpPr>
        <p:grpSpPr>
          <a:xfrm>
            <a:off x="4473118" y="1244427"/>
            <a:ext cx="3398803" cy="2493999"/>
            <a:chOff x="8100464" y="1244305"/>
            <a:chExt cx="3398803" cy="2493999"/>
          </a:xfrm>
        </p:grpSpPr>
        <p:sp>
          <p:nvSpPr>
            <p:cNvPr id="30" name="Prostokąt: zaokrąglone rogi 29">
              <a:extLst>
                <a:ext uri="{FF2B5EF4-FFF2-40B4-BE49-F238E27FC236}">
                  <a16:creationId xmlns:a16="http://schemas.microsoft.com/office/drawing/2014/main" id="{B7120B6E-DB32-41B9-8570-3FAFD9BCE152}"/>
                </a:ext>
              </a:extLst>
            </p:cNvPr>
            <p:cNvSpPr/>
            <p:nvPr/>
          </p:nvSpPr>
          <p:spPr>
            <a:xfrm>
              <a:off x="8100464" y="1244305"/>
              <a:ext cx="3398803" cy="2462962"/>
            </a:xfrm>
            <a:prstGeom prst="roundRect">
              <a:avLst>
                <a:gd name="adj" fmla="val 5335"/>
              </a:avLst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t" anchorCtr="0"/>
            <a:lstStyle/>
            <a:p>
              <a:pPr algn="ctr"/>
              <a:r>
                <a:rPr lang="pl-PL" dirty="0"/>
                <a:t>LIGHT</a:t>
              </a:r>
              <a:endParaRPr lang="en-US" dirty="0"/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6E5D47F-36AB-4BAD-BEDF-FA6C6C64A5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" t="23882" r="877" b="25654"/>
            <a:stretch/>
          </p:blipFill>
          <p:spPr bwMode="auto">
            <a:xfrm>
              <a:off x="8109632" y="1779408"/>
              <a:ext cx="3384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pole tekstowe 35">
                  <a:extLst>
                    <a:ext uri="{FF2B5EF4-FFF2-40B4-BE49-F238E27FC236}">
                      <a16:creationId xmlns:a16="http://schemas.microsoft.com/office/drawing/2014/main" id="{705A3962-5BC9-4F3F-AE55-55ED45C42315}"/>
                    </a:ext>
                  </a:extLst>
                </p:cNvPr>
                <p:cNvSpPr txBox="1"/>
                <p:nvPr/>
              </p:nvSpPr>
              <p:spPr>
                <a:xfrm>
                  <a:off x="8107865" y="2661086"/>
                  <a:ext cx="3384000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3200" dirty="0"/>
                    <a:t>Many </a:t>
                  </a:r>
                  <a:r>
                    <a:rPr lang="pl-PL" sz="3200" dirty="0" err="1"/>
                    <a:t>particles</a:t>
                  </a:r>
                  <a:endParaRPr lang="pl-PL" sz="3200" b="0" dirty="0"/>
                </a:p>
                <a:p>
                  <a:pPr algn="ctr"/>
                  <a:r>
                    <a:rPr lang="pl-PL" sz="3200" b="0" dirty="0" err="1"/>
                    <a:t>What</a:t>
                  </a:r>
                  <a:r>
                    <a:rPr lang="pl-PL" sz="3200" b="0" dirty="0"/>
                    <a:t> </a:t>
                  </a:r>
                  <a:r>
                    <a:rPr lang="pl-PL" sz="3200" b="0" dirty="0" err="1"/>
                    <a:t>is</a:t>
                  </a:r>
                  <a:r>
                    <a:rPr lang="pl-PL" sz="3200" b="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32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pl-PL" sz="3200" dirty="0"/>
                    <a:t>, </a:t>
                  </a:r>
                  <a14:m>
                    <m:oMath xmlns:m="http://schemas.openxmlformats.org/officeDocument/2006/math">
                      <m:r>
                        <a:rPr lang="pl-PL" sz="3200" i="1">
                          <a:latin typeface="Cambria Math" panose="02040503050406030204" pitchFamily="18" charset="0"/>
                        </a:rPr>
                        <m:t>|1⟩</m:t>
                      </m:r>
                    </m:oMath>
                  </a14:m>
                  <a:r>
                    <a:rPr lang="pl-PL" sz="3200" dirty="0"/>
                    <a:t> ?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36" name="pole tekstowe 35">
                  <a:extLst>
                    <a:ext uri="{FF2B5EF4-FFF2-40B4-BE49-F238E27FC236}">
                      <a16:creationId xmlns:a16="http://schemas.microsoft.com/office/drawing/2014/main" id="{705A3962-5BC9-4F3F-AE55-55ED45C423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7865" y="2661086"/>
                  <a:ext cx="3384000" cy="1077218"/>
                </a:xfrm>
                <a:prstGeom prst="rect">
                  <a:avLst/>
                </a:prstGeom>
                <a:blipFill>
                  <a:blip r:embed="rId8"/>
                  <a:stretch>
                    <a:fillRect t="-7386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6C149791-5C1E-4DDD-AE79-89A96F6929A5}"/>
              </a:ext>
            </a:extLst>
          </p:cNvPr>
          <p:cNvGrpSpPr/>
          <p:nvPr/>
        </p:nvGrpSpPr>
        <p:grpSpPr>
          <a:xfrm>
            <a:off x="7871921" y="1246157"/>
            <a:ext cx="2872920" cy="1229751"/>
            <a:chOff x="7871921" y="1246157"/>
            <a:chExt cx="2872920" cy="1229751"/>
          </a:xfrm>
        </p:grpSpPr>
        <p:sp>
          <p:nvSpPr>
            <p:cNvPr id="9" name="Prostokąt: zaokrąglone rogi 8">
              <a:extLst>
                <a:ext uri="{FF2B5EF4-FFF2-40B4-BE49-F238E27FC236}">
                  <a16:creationId xmlns:a16="http://schemas.microsoft.com/office/drawing/2014/main" id="{C9287EAA-8695-4D6D-BFBB-825A77D29638}"/>
                </a:ext>
              </a:extLst>
            </p:cNvPr>
            <p:cNvSpPr/>
            <p:nvPr/>
          </p:nvSpPr>
          <p:spPr>
            <a:xfrm>
              <a:off x="8655636" y="1246157"/>
              <a:ext cx="2089205" cy="43094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 err="1"/>
                <a:t>Polarization</a:t>
              </a:r>
              <a:r>
                <a:rPr lang="pl-PL" sz="2400" dirty="0"/>
                <a:t>?</a:t>
              </a:r>
              <a:endParaRPr lang="en-US" sz="2400" dirty="0"/>
            </a:p>
          </p:txBody>
        </p:sp>
        <p:cxnSp>
          <p:nvCxnSpPr>
            <p:cNvPr id="39" name="Łącznik prosty ze strzałką 20">
              <a:extLst>
                <a:ext uri="{FF2B5EF4-FFF2-40B4-BE49-F238E27FC236}">
                  <a16:creationId xmlns:a16="http://schemas.microsoft.com/office/drawing/2014/main" id="{F9BD96BA-C257-42ED-B5C9-B33DB281B7B2}"/>
                </a:ext>
              </a:extLst>
            </p:cNvPr>
            <p:cNvCxnSpPr>
              <a:cxnSpLocks/>
              <a:stCxn id="30" idx="3"/>
              <a:endCxn id="9" idx="1"/>
            </p:cNvCxnSpPr>
            <p:nvPr/>
          </p:nvCxnSpPr>
          <p:spPr>
            <a:xfrm flipV="1">
              <a:off x="7871921" y="1461629"/>
              <a:ext cx="783715" cy="10142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1" name="Grupa 50">
            <a:extLst>
              <a:ext uri="{FF2B5EF4-FFF2-40B4-BE49-F238E27FC236}">
                <a16:creationId xmlns:a16="http://schemas.microsoft.com/office/drawing/2014/main" id="{0535CF3B-0C26-4D40-82F5-3889C406C839}"/>
              </a:ext>
            </a:extLst>
          </p:cNvPr>
          <p:cNvGrpSpPr/>
          <p:nvPr/>
        </p:nvGrpSpPr>
        <p:grpSpPr>
          <a:xfrm>
            <a:off x="7871921" y="2261301"/>
            <a:ext cx="2871901" cy="430944"/>
            <a:chOff x="7871921" y="2261301"/>
            <a:chExt cx="2871901" cy="430944"/>
          </a:xfrm>
        </p:grpSpPr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70D10099-ED7D-474B-945C-AACFD5B12BCF}"/>
                </a:ext>
              </a:extLst>
            </p:cNvPr>
            <p:cNvSpPr/>
            <p:nvPr/>
          </p:nvSpPr>
          <p:spPr>
            <a:xfrm>
              <a:off x="8654617" y="2261301"/>
              <a:ext cx="2089205" cy="43094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 err="1"/>
                <a:t>Position</a:t>
              </a:r>
              <a:r>
                <a:rPr lang="pl-PL" sz="2400" dirty="0"/>
                <a:t>?</a:t>
              </a:r>
              <a:endParaRPr lang="en-US" sz="2400" dirty="0"/>
            </a:p>
          </p:txBody>
        </p:sp>
        <p:cxnSp>
          <p:nvCxnSpPr>
            <p:cNvPr id="42" name="Łącznik prosty ze strzałką 20">
              <a:extLst>
                <a:ext uri="{FF2B5EF4-FFF2-40B4-BE49-F238E27FC236}">
                  <a16:creationId xmlns:a16="http://schemas.microsoft.com/office/drawing/2014/main" id="{B6EC994A-12CA-4CAB-8F5E-3FC0EB8DC7DF}"/>
                </a:ext>
              </a:extLst>
            </p:cNvPr>
            <p:cNvCxnSpPr>
              <a:cxnSpLocks/>
              <a:stCxn id="30" idx="3"/>
              <a:endCxn id="8" idx="1"/>
            </p:cNvCxnSpPr>
            <p:nvPr/>
          </p:nvCxnSpPr>
          <p:spPr>
            <a:xfrm>
              <a:off x="7871921" y="2475908"/>
              <a:ext cx="782696" cy="86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2" name="Grupa 51">
            <a:extLst>
              <a:ext uri="{FF2B5EF4-FFF2-40B4-BE49-F238E27FC236}">
                <a16:creationId xmlns:a16="http://schemas.microsoft.com/office/drawing/2014/main" id="{30AD435D-823B-4DF9-A444-5F45DAB87AA0}"/>
              </a:ext>
            </a:extLst>
          </p:cNvPr>
          <p:cNvGrpSpPr/>
          <p:nvPr/>
        </p:nvGrpSpPr>
        <p:grpSpPr>
          <a:xfrm>
            <a:off x="8654618" y="1461629"/>
            <a:ext cx="2918204" cy="2245760"/>
            <a:chOff x="8654618" y="1461629"/>
            <a:chExt cx="2918204" cy="2245760"/>
          </a:xfrm>
        </p:grpSpPr>
        <p:sp>
          <p:nvSpPr>
            <p:cNvPr id="7" name="Prostokąt: zaokrąglone rogi 6">
              <a:extLst>
                <a:ext uri="{FF2B5EF4-FFF2-40B4-BE49-F238E27FC236}">
                  <a16:creationId xmlns:a16="http://schemas.microsoft.com/office/drawing/2014/main" id="{AE1F54E8-C830-4331-8F84-F4E105A66832}"/>
                </a:ext>
              </a:extLst>
            </p:cNvPr>
            <p:cNvSpPr/>
            <p:nvPr/>
          </p:nvSpPr>
          <p:spPr>
            <a:xfrm>
              <a:off x="8654618" y="3276445"/>
              <a:ext cx="2918204" cy="43094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/>
                <a:t>We </a:t>
              </a:r>
              <a:r>
                <a:rPr lang="pl-PL" sz="2400" dirty="0" err="1"/>
                <a:t>need</a:t>
              </a:r>
              <a:r>
                <a:rPr lang="pl-PL" sz="2400" dirty="0"/>
                <a:t> a </a:t>
              </a:r>
              <a:r>
                <a:rPr lang="pl-PL" sz="2400" dirty="0" err="1"/>
                <a:t>tool</a:t>
              </a:r>
              <a:r>
                <a:rPr lang="pl-PL" sz="2400" dirty="0"/>
                <a:t>!</a:t>
              </a:r>
              <a:endParaRPr lang="en-US" sz="2400" dirty="0"/>
            </a:p>
          </p:txBody>
        </p:sp>
        <p:cxnSp>
          <p:nvCxnSpPr>
            <p:cNvPr id="45" name="Łącznik prosty ze strzałką 20">
              <a:extLst>
                <a:ext uri="{FF2B5EF4-FFF2-40B4-BE49-F238E27FC236}">
                  <a16:creationId xmlns:a16="http://schemas.microsoft.com/office/drawing/2014/main" id="{1187E72F-04B1-4985-A6CA-531A61EEE71E}"/>
                </a:ext>
              </a:extLst>
            </p:cNvPr>
            <p:cNvCxnSpPr>
              <a:cxnSpLocks/>
              <a:stCxn id="9" idx="3"/>
              <a:endCxn id="7" idx="3"/>
            </p:cNvCxnSpPr>
            <p:nvPr/>
          </p:nvCxnSpPr>
          <p:spPr>
            <a:xfrm>
              <a:off x="10744841" y="1461629"/>
              <a:ext cx="827981" cy="2030288"/>
            </a:xfrm>
            <a:prstGeom prst="bentConnector3">
              <a:avLst>
                <a:gd name="adj1" fmla="val 127609"/>
              </a:avLst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Łącznik prosty ze strzałką 20">
              <a:extLst>
                <a:ext uri="{FF2B5EF4-FFF2-40B4-BE49-F238E27FC236}">
                  <a16:creationId xmlns:a16="http://schemas.microsoft.com/office/drawing/2014/main" id="{283034B4-3BD9-4557-A308-3DB717E5C3FF}"/>
                </a:ext>
              </a:extLst>
            </p:cNvPr>
            <p:cNvCxnSpPr>
              <a:cxnSpLocks/>
              <a:stCxn id="8" idx="3"/>
              <a:endCxn id="7" idx="3"/>
            </p:cNvCxnSpPr>
            <p:nvPr/>
          </p:nvCxnSpPr>
          <p:spPr>
            <a:xfrm>
              <a:off x="10743822" y="2476773"/>
              <a:ext cx="829000" cy="1015144"/>
            </a:xfrm>
            <a:prstGeom prst="bentConnector3">
              <a:avLst>
                <a:gd name="adj1" fmla="val 127575"/>
              </a:avLst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4" name="Grupa 53">
            <a:extLst>
              <a:ext uri="{FF2B5EF4-FFF2-40B4-BE49-F238E27FC236}">
                <a16:creationId xmlns:a16="http://schemas.microsoft.com/office/drawing/2014/main" id="{B6859A3A-7C7A-45DB-8110-DB632B4A0634}"/>
              </a:ext>
            </a:extLst>
          </p:cNvPr>
          <p:cNvGrpSpPr/>
          <p:nvPr/>
        </p:nvGrpSpPr>
        <p:grpSpPr>
          <a:xfrm>
            <a:off x="4473118" y="3707388"/>
            <a:ext cx="5640603" cy="1391048"/>
            <a:chOff x="3882777" y="560704"/>
            <a:chExt cx="5640603" cy="1391048"/>
          </a:xfrm>
        </p:grpSpPr>
        <p:sp>
          <p:nvSpPr>
            <p:cNvPr id="55" name="Prostokąt: zaokrąglone rogi 54">
              <a:extLst>
                <a:ext uri="{FF2B5EF4-FFF2-40B4-BE49-F238E27FC236}">
                  <a16:creationId xmlns:a16="http://schemas.microsoft.com/office/drawing/2014/main" id="{E28D3F4A-4F58-4F3A-B42A-E0061B70610A}"/>
                </a:ext>
              </a:extLst>
            </p:cNvPr>
            <p:cNvSpPr/>
            <p:nvPr/>
          </p:nvSpPr>
          <p:spPr>
            <a:xfrm>
              <a:off x="3882777" y="1239592"/>
              <a:ext cx="3067870" cy="71216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 err="1"/>
                <a:t>Fock</a:t>
              </a:r>
              <a:r>
                <a:rPr lang="pl-PL" sz="2400" dirty="0"/>
                <a:t> space</a:t>
              </a:r>
              <a:endParaRPr lang="en-US" sz="2400" dirty="0"/>
            </a:p>
          </p:txBody>
        </p:sp>
        <p:cxnSp>
          <p:nvCxnSpPr>
            <p:cNvPr id="56" name="Łącznik prosty ze strzałką 55">
              <a:extLst>
                <a:ext uri="{FF2B5EF4-FFF2-40B4-BE49-F238E27FC236}">
                  <a16:creationId xmlns:a16="http://schemas.microsoft.com/office/drawing/2014/main" id="{DF50A727-8830-4928-8DC7-405A97AE0222}"/>
                </a:ext>
              </a:extLst>
            </p:cNvPr>
            <p:cNvCxnSpPr>
              <a:cxnSpLocks/>
              <a:stCxn id="7" idx="2"/>
              <a:endCxn id="55" idx="3"/>
            </p:cNvCxnSpPr>
            <p:nvPr/>
          </p:nvCxnSpPr>
          <p:spPr>
            <a:xfrm rot="5400000">
              <a:off x="7719530" y="-208178"/>
              <a:ext cx="1034967" cy="2572732"/>
            </a:xfrm>
            <a:prstGeom prst="bentConnector2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62" name="Prostokąt: zaokrąglone rogi 61">
            <a:extLst>
              <a:ext uri="{FF2B5EF4-FFF2-40B4-BE49-F238E27FC236}">
                <a16:creationId xmlns:a16="http://schemas.microsoft.com/office/drawing/2014/main" id="{F8A1BE44-7A44-4BDC-82E1-2A346D2F2ED1}"/>
              </a:ext>
            </a:extLst>
          </p:cNvPr>
          <p:cNvSpPr/>
          <p:nvPr/>
        </p:nvSpPr>
        <p:spPr>
          <a:xfrm>
            <a:off x="5021758" y="4951229"/>
            <a:ext cx="3067870" cy="712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„</a:t>
            </a:r>
            <a:r>
              <a:rPr lang="pl-PL" sz="2400" dirty="0" err="1"/>
              <a:t>Particle</a:t>
            </a:r>
            <a:r>
              <a:rPr lang="pl-PL" sz="2400" dirty="0"/>
              <a:t> </a:t>
            </a:r>
            <a:r>
              <a:rPr lang="pl-PL" sz="2400" dirty="0" err="1"/>
              <a:t>Counter</a:t>
            </a:r>
            <a:r>
              <a:rPr lang="pl-PL" sz="2400" dirty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544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4363020-0E2D-458B-9EA9-5C434F30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5452529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 err="1">
                <a:solidFill>
                  <a:srgbClr val="FFFFFF"/>
                </a:solidFill>
              </a:rPr>
              <a:t>Fock</a:t>
            </a:r>
            <a:r>
              <a:rPr lang="pl-PL" sz="5200" dirty="0">
                <a:solidFill>
                  <a:srgbClr val="FFFFFF"/>
                </a:solidFill>
              </a:rPr>
              <a:t> space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1AB837E-8F88-4F2A-BC7E-EFB7AE04F6C5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D5B7EC4-EFA8-44D8-8C8A-3E4748B5CAB5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Prostokąt: zaokrąglone rogi 40">
            <a:extLst>
              <a:ext uri="{FF2B5EF4-FFF2-40B4-BE49-F238E27FC236}">
                <a16:creationId xmlns:a16="http://schemas.microsoft.com/office/drawing/2014/main" id="{AC0CEF80-95B1-46F5-B768-51749C8957B2}"/>
              </a:ext>
            </a:extLst>
          </p:cNvPr>
          <p:cNvSpPr/>
          <p:nvPr/>
        </p:nvSpPr>
        <p:spPr>
          <a:xfrm>
            <a:off x="3158158" y="1337820"/>
            <a:ext cx="5875683" cy="430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How </a:t>
            </a:r>
            <a:r>
              <a:rPr lang="pl-PL" sz="2400" dirty="0" err="1"/>
              <a:t>many</a:t>
            </a:r>
            <a:r>
              <a:rPr lang="pl-PL" sz="2400" dirty="0"/>
              <a:t> </a:t>
            </a:r>
            <a:r>
              <a:rPr lang="pl-PL" sz="2400" dirty="0" err="1"/>
              <a:t>particles</a:t>
            </a:r>
            <a:r>
              <a:rPr lang="pl-PL" sz="2400" dirty="0"/>
              <a:t> </a:t>
            </a:r>
            <a:r>
              <a:rPr lang="pl-PL" sz="2400" dirty="0" err="1"/>
              <a:t>can</a:t>
            </a:r>
            <a:r>
              <a:rPr lang="pl-PL" sz="2400" dirty="0"/>
              <a:t> we </a:t>
            </a:r>
            <a:r>
              <a:rPr lang="pl-PL" sz="2400" dirty="0" err="1"/>
              <a:t>have</a:t>
            </a:r>
            <a:r>
              <a:rPr lang="pl-PL" sz="2400" dirty="0"/>
              <a:t>?</a:t>
            </a:r>
            <a:endParaRPr lang="en-US" sz="24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0C0965D-BED4-42BA-B0B9-00D1274B2E3F}"/>
              </a:ext>
            </a:extLst>
          </p:cNvPr>
          <p:cNvSpPr txBox="1"/>
          <p:nvPr/>
        </p:nvSpPr>
        <p:spPr>
          <a:xfrm>
            <a:off x="8082677" y="266717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…</a:t>
            </a:r>
            <a:endParaRPr lang="en-US" dirty="0"/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DDDFD54F-4A8D-48EE-B1F9-AEF52C07D80B}"/>
              </a:ext>
            </a:extLst>
          </p:cNvPr>
          <p:cNvSpPr txBox="1"/>
          <p:nvPr/>
        </p:nvSpPr>
        <p:spPr>
          <a:xfrm>
            <a:off x="10722246" y="266717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…</a:t>
            </a:r>
            <a:endParaRPr lang="en-US" dirty="0"/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98347748-5F8D-4D99-8435-90FF68E4DE8F}"/>
              </a:ext>
            </a:extLst>
          </p:cNvPr>
          <p:cNvGrpSpPr/>
          <p:nvPr/>
        </p:nvGrpSpPr>
        <p:grpSpPr>
          <a:xfrm>
            <a:off x="1288409" y="1768764"/>
            <a:ext cx="4807591" cy="1267745"/>
            <a:chOff x="1288409" y="1768764"/>
            <a:chExt cx="4807591" cy="1267745"/>
          </a:xfrm>
        </p:grpSpPr>
        <p:sp>
          <p:nvSpPr>
            <p:cNvPr id="43" name="Prostokąt: zaokrąglone rogi 42">
              <a:extLst>
                <a:ext uri="{FF2B5EF4-FFF2-40B4-BE49-F238E27FC236}">
                  <a16:creationId xmlns:a16="http://schemas.microsoft.com/office/drawing/2014/main" id="{ED4C7D84-C4CA-476B-89BD-E08A6E1B0D82}"/>
                </a:ext>
              </a:extLst>
            </p:cNvPr>
            <p:cNvSpPr/>
            <p:nvPr/>
          </p:nvSpPr>
          <p:spPr>
            <a:xfrm>
              <a:off x="1288409" y="2605565"/>
              <a:ext cx="2089205" cy="43094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/>
                <a:t>No </a:t>
              </a:r>
              <a:r>
                <a:rPr lang="pl-PL" sz="2400" dirty="0" err="1"/>
                <a:t>particles</a:t>
              </a:r>
              <a:endParaRPr lang="en-US" sz="2400" dirty="0"/>
            </a:p>
          </p:txBody>
        </p:sp>
        <p:cxnSp>
          <p:nvCxnSpPr>
            <p:cNvPr id="53" name="Łącznik prosty ze strzałką 20">
              <a:extLst>
                <a:ext uri="{FF2B5EF4-FFF2-40B4-BE49-F238E27FC236}">
                  <a16:creationId xmlns:a16="http://schemas.microsoft.com/office/drawing/2014/main" id="{05F7722E-253C-4F8A-AA06-B4CA0984BF22}"/>
                </a:ext>
              </a:extLst>
            </p:cNvPr>
            <p:cNvCxnSpPr>
              <a:cxnSpLocks/>
              <a:stCxn id="41" idx="2"/>
              <a:endCxn id="43" idx="0"/>
            </p:cNvCxnSpPr>
            <p:nvPr/>
          </p:nvCxnSpPr>
          <p:spPr>
            <a:xfrm flipH="1">
              <a:off x="2333012" y="1768764"/>
              <a:ext cx="3762988" cy="83680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0" name="Grupa 39">
            <a:extLst>
              <a:ext uri="{FF2B5EF4-FFF2-40B4-BE49-F238E27FC236}">
                <a16:creationId xmlns:a16="http://schemas.microsoft.com/office/drawing/2014/main" id="{B52FCC4B-0D51-4A32-8DBD-B549FF0F29AE}"/>
              </a:ext>
            </a:extLst>
          </p:cNvPr>
          <p:cNvGrpSpPr/>
          <p:nvPr/>
        </p:nvGrpSpPr>
        <p:grpSpPr>
          <a:xfrm>
            <a:off x="3589191" y="1768764"/>
            <a:ext cx="2506809" cy="1267745"/>
            <a:chOff x="3589191" y="1768764"/>
            <a:chExt cx="2506809" cy="1267745"/>
          </a:xfrm>
        </p:grpSpPr>
        <p:sp>
          <p:nvSpPr>
            <p:cNvPr id="44" name="Prostokąt: zaokrąglone rogi 43">
              <a:extLst>
                <a:ext uri="{FF2B5EF4-FFF2-40B4-BE49-F238E27FC236}">
                  <a16:creationId xmlns:a16="http://schemas.microsoft.com/office/drawing/2014/main" id="{3593F93B-5EE3-457A-A571-9F4518BE007A}"/>
                </a:ext>
              </a:extLst>
            </p:cNvPr>
            <p:cNvSpPr/>
            <p:nvPr/>
          </p:nvSpPr>
          <p:spPr>
            <a:xfrm>
              <a:off x="3589191" y="2605565"/>
              <a:ext cx="2089205" cy="43094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/>
                <a:t>Just one</a:t>
              </a:r>
              <a:endParaRPr lang="en-US" sz="2400" dirty="0"/>
            </a:p>
          </p:txBody>
        </p:sp>
        <p:cxnSp>
          <p:nvCxnSpPr>
            <p:cNvPr id="57" name="Łącznik prosty ze strzałką 20">
              <a:extLst>
                <a:ext uri="{FF2B5EF4-FFF2-40B4-BE49-F238E27FC236}">
                  <a16:creationId xmlns:a16="http://schemas.microsoft.com/office/drawing/2014/main" id="{6552E4F3-C19C-4835-A630-A3D4B53A5248}"/>
                </a:ext>
              </a:extLst>
            </p:cNvPr>
            <p:cNvCxnSpPr>
              <a:cxnSpLocks/>
              <a:stCxn id="41" idx="2"/>
              <a:endCxn id="44" idx="0"/>
            </p:cNvCxnSpPr>
            <p:nvPr/>
          </p:nvCxnSpPr>
          <p:spPr>
            <a:xfrm flipH="1">
              <a:off x="4633794" y="1768764"/>
              <a:ext cx="1462206" cy="83680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0" name="Grupa 59">
            <a:extLst>
              <a:ext uri="{FF2B5EF4-FFF2-40B4-BE49-F238E27FC236}">
                <a16:creationId xmlns:a16="http://schemas.microsoft.com/office/drawing/2014/main" id="{A2E0024E-2961-4A0E-A109-5DE4DCC28E81}"/>
              </a:ext>
            </a:extLst>
          </p:cNvPr>
          <p:cNvGrpSpPr/>
          <p:nvPr/>
        </p:nvGrpSpPr>
        <p:grpSpPr>
          <a:xfrm>
            <a:off x="5889973" y="1768764"/>
            <a:ext cx="2089205" cy="1267745"/>
            <a:chOff x="5889973" y="1768764"/>
            <a:chExt cx="2089205" cy="1267745"/>
          </a:xfrm>
        </p:grpSpPr>
        <p:sp>
          <p:nvSpPr>
            <p:cNvPr id="46" name="Prostokąt: zaokrąglone rogi 45">
              <a:extLst>
                <a:ext uri="{FF2B5EF4-FFF2-40B4-BE49-F238E27FC236}">
                  <a16:creationId xmlns:a16="http://schemas.microsoft.com/office/drawing/2014/main" id="{702B2530-3690-4FEB-A4BD-FA17322A8A24}"/>
                </a:ext>
              </a:extLst>
            </p:cNvPr>
            <p:cNvSpPr/>
            <p:nvPr/>
          </p:nvSpPr>
          <p:spPr>
            <a:xfrm>
              <a:off x="5889973" y="2605565"/>
              <a:ext cx="2089205" cy="43094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 err="1"/>
                <a:t>Two</a:t>
              </a:r>
              <a:r>
                <a:rPr lang="pl-PL" sz="2400" dirty="0"/>
                <a:t> </a:t>
              </a:r>
              <a:r>
                <a:rPr lang="pl-PL" sz="2400" dirty="0" err="1"/>
                <a:t>identical</a:t>
              </a:r>
              <a:endParaRPr lang="en-US" sz="2400" dirty="0"/>
            </a:p>
          </p:txBody>
        </p:sp>
        <p:cxnSp>
          <p:nvCxnSpPr>
            <p:cNvPr id="58" name="Łącznik prosty ze strzałką 20">
              <a:extLst>
                <a:ext uri="{FF2B5EF4-FFF2-40B4-BE49-F238E27FC236}">
                  <a16:creationId xmlns:a16="http://schemas.microsoft.com/office/drawing/2014/main" id="{FB0129C5-79D1-4370-9759-68B8B66805A1}"/>
                </a:ext>
              </a:extLst>
            </p:cNvPr>
            <p:cNvCxnSpPr>
              <a:cxnSpLocks/>
              <a:stCxn id="41" idx="2"/>
              <a:endCxn id="46" idx="0"/>
            </p:cNvCxnSpPr>
            <p:nvPr/>
          </p:nvCxnSpPr>
          <p:spPr>
            <a:xfrm>
              <a:off x="6096000" y="1768764"/>
              <a:ext cx="838576" cy="83680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1" name="Grupa 60">
            <a:extLst>
              <a:ext uri="{FF2B5EF4-FFF2-40B4-BE49-F238E27FC236}">
                <a16:creationId xmlns:a16="http://schemas.microsoft.com/office/drawing/2014/main" id="{73073D9E-DB17-4644-BCF7-729989AA3AA8}"/>
              </a:ext>
            </a:extLst>
          </p:cNvPr>
          <p:cNvGrpSpPr/>
          <p:nvPr/>
        </p:nvGrpSpPr>
        <p:grpSpPr>
          <a:xfrm>
            <a:off x="6096000" y="1768764"/>
            <a:ext cx="4522746" cy="1267745"/>
            <a:chOff x="6096000" y="1768764"/>
            <a:chExt cx="4522746" cy="1267745"/>
          </a:xfrm>
        </p:grpSpPr>
        <p:sp>
          <p:nvSpPr>
            <p:cNvPr id="47" name="Prostokąt: zaokrąglone rogi 46">
              <a:extLst>
                <a:ext uri="{FF2B5EF4-FFF2-40B4-BE49-F238E27FC236}">
                  <a16:creationId xmlns:a16="http://schemas.microsoft.com/office/drawing/2014/main" id="{4BBA491A-6711-4702-AF9F-92CAB9995AB4}"/>
                </a:ext>
              </a:extLst>
            </p:cNvPr>
            <p:cNvSpPr/>
            <p:nvPr/>
          </p:nvSpPr>
          <p:spPr>
            <a:xfrm>
              <a:off x="8529541" y="2605565"/>
              <a:ext cx="2089205" cy="43094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/>
                <a:t>N </a:t>
              </a:r>
              <a:r>
                <a:rPr lang="pl-PL" sz="2400" dirty="0" err="1"/>
                <a:t>identical</a:t>
              </a:r>
              <a:endParaRPr lang="en-US" sz="2400" dirty="0"/>
            </a:p>
          </p:txBody>
        </p:sp>
        <p:cxnSp>
          <p:nvCxnSpPr>
            <p:cNvPr id="59" name="Łącznik prosty ze strzałką 20">
              <a:extLst>
                <a:ext uri="{FF2B5EF4-FFF2-40B4-BE49-F238E27FC236}">
                  <a16:creationId xmlns:a16="http://schemas.microsoft.com/office/drawing/2014/main" id="{CA22E6F2-01FF-411B-8F9F-7001B6A6A650}"/>
                </a:ext>
              </a:extLst>
            </p:cNvPr>
            <p:cNvCxnSpPr>
              <a:cxnSpLocks/>
              <a:stCxn id="41" idx="2"/>
              <a:endCxn id="47" idx="0"/>
            </p:cNvCxnSpPr>
            <p:nvPr/>
          </p:nvCxnSpPr>
          <p:spPr>
            <a:xfrm>
              <a:off x="6096000" y="1768764"/>
              <a:ext cx="3478144" cy="83680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07080AFF-B7CD-47F9-8C71-ED4F7F72B9B6}"/>
              </a:ext>
            </a:extLst>
          </p:cNvPr>
          <p:cNvGrpSpPr/>
          <p:nvPr/>
        </p:nvGrpSpPr>
        <p:grpSpPr>
          <a:xfrm>
            <a:off x="1658471" y="3036509"/>
            <a:ext cx="1351114" cy="1145516"/>
            <a:chOff x="1658472" y="1550854"/>
            <a:chExt cx="1351114" cy="11455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Prostokąt: zaokrąglone rogi 64">
                  <a:extLst>
                    <a:ext uri="{FF2B5EF4-FFF2-40B4-BE49-F238E27FC236}">
                      <a16:creationId xmlns:a16="http://schemas.microsoft.com/office/drawing/2014/main" id="{CDD89962-F7BD-4F39-815C-C49A49AB9862}"/>
                    </a:ext>
                  </a:extLst>
                </p:cNvPr>
                <p:cNvSpPr/>
                <p:nvPr/>
              </p:nvSpPr>
              <p:spPr>
                <a:xfrm>
                  <a:off x="1658472" y="2265426"/>
                  <a:ext cx="1351114" cy="430944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5" name="Prostokąt: zaokrąglone rogi 64">
                  <a:extLst>
                    <a:ext uri="{FF2B5EF4-FFF2-40B4-BE49-F238E27FC236}">
                      <a16:creationId xmlns:a16="http://schemas.microsoft.com/office/drawing/2014/main" id="{CDD89962-F7BD-4F39-815C-C49A49AB98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472" y="2265426"/>
                  <a:ext cx="1351114" cy="430944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Łącznik prosty ze strzałką 20">
              <a:extLst>
                <a:ext uri="{FF2B5EF4-FFF2-40B4-BE49-F238E27FC236}">
                  <a16:creationId xmlns:a16="http://schemas.microsoft.com/office/drawing/2014/main" id="{742B1838-4BA7-4D85-830F-D43F977261D7}"/>
                </a:ext>
              </a:extLst>
            </p:cNvPr>
            <p:cNvCxnSpPr>
              <a:cxnSpLocks/>
              <a:stCxn id="43" idx="2"/>
              <a:endCxn id="65" idx="0"/>
            </p:cNvCxnSpPr>
            <p:nvPr/>
          </p:nvCxnSpPr>
          <p:spPr>
            <a:xfrm>
              <a:off x="2333013" y="1550854"/>
              <a:ext cx="1016" cy="71457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3" name="Grupa 72">
            <a:extLst>
              <a:ext uri="{FF2B5EF4-FFF2-40B4-BE49-F238E27FC236}">
                <a16:creationId xmlns:a16="http://schemas.microsoft.com/office/drawing/2014/main" id="{47C9F79B-942A-4DE3-915C-CA848B507EA1}"/>
              </a:ext>
            </a:extLst>
          </p:cNvPr>
          <p:cNvGrpSpPr/>
          <p:nvPr/>
        </p:nvGrpSpPr>
        <p:grpSpPr>
          <a:xfrm>
            <a:off x="4046843" y="3039726"/>
            <a:ext cx="1170551" cy="1145516"/>
            <a:chOff x="1746872" y="1550854"/>
            <a:chExt cx="1170551" cy="11455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Prostokąt: zaokrąglone rogi 73">
                  <a:extLst>
                    <a:ext uri="{FF2B5EF4-FFF2-40B4-BE49-F238E27FC236}">
                      <a16:creationId xmlns:a16="http://schemas.microsoft.com/office/drawing/2014/main" id="{5258AA1E-A7A9-4BB6-A4FC-D6C01AFB1D52}"/>
                    </a:ext>
                  </a:extLst>
                </p:cNvPr>
                <p:cNvSpPr/>
                <p:nvPr/>
              </p:nvSpPr>
              <p:spPr>
                <a:xfrm>
                  <a:off x="1746872" y="2265426"/>
                  <a:ext cx="1170551" cy="430944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4" name="Prostokąt: zaokrąglone rogi 73">
                  <a:extLst>
                    <a:ext uri="{FF2B5EF4-FFF2-40B4-BE49-F238E27FC236}">
                      <a16:creationId xmlns:a16="http://schemas.microsoft.com/office/drawing/2014/main" id="{5258AA1E-A7A9-4BB6-A4FC-D6C01AFB1D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6872" y="2265426"/>
                  <a:ext cx="1170551" cy="430944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Łącznik prosty ze strzałką 20">
              <a:extLst>
                <a:ext uri="{FF2B5EF4-FFF2-40B4-BE49-F238E27FC236}">
                  <a16:creationId xmlns:a16="http://schemas.microsoft.com/office/drawing/2014/main" id="{89D802BC-DCC3-4017-8C78-2E8EF7C15803}"/>
                </a:ext>
              </a:extLst>
            </p:cNvPr>
            <p:cNvCxnSpPr>
              <a:cxnSpLocks/>
              <a:endCxn id="74" idx="0"/>
            </p:cNvCxnSpPr>
            <p:nvPr/>
          </p:nvCxnSpPr>
          <p:spPr>
            <a:xfrm flipH="1">
              <a:off x="2332148" y="1550854"/>
              <a:ext cx="868" cy="71457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6" name="Grupa 75">
            <a:extLst>
              <a:ext uri="{FF2B5EF4-FFF2-40B4-BE49-F238E27FC236}">
                <a16:creationId xmlns:a16="http://schemas.microsoft.com/office/drawing/2014/main" id="{A55AC4BB-7318-4B6A-A1BA-89D48E944894}"/>
              </a:ext>
            </a:extLst>
          </p:cNvPr>
          <p:cNvGrpSpPr/>
          <p:nvPr/>
        </p:nvGrpSpPr>
        <p:grpSpPr>
          <a:xfrm>
            <a:off x="6014557" y="3036509"/>
            <a:ext cx="1830430" cy="1180794"/>
            <a:chOff x="1413803" y="1585986"/>
            <a:chExt cx="1830430" cy="114566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Prostokąt: zaokrąglone rogi 76">
                  <a:extLst>
                    <a:ext uri="{FF2B5EF4-FFF2-40B4-BE49-F238E27FC236}">
                      <a16:creationId xmlns:a16="http://schemas.microsoft.com/office/drawing/2014/main" id="{DD147DB9-A90B-40C4-993C-5895A80A6C10}"/>
                    </a:ext>
                  </a:extLst>
                </p:cNvPr>
                <p:cNvSpPr/>
                <p:nvPr/>
              </p:nvSpPr>
              <p:spPr>
                <a:xfrm>
                  <a:off x="1413803" y="2300704"/>
                  <a:ext cx="1830430" cy="430944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2400" b="0" i="1" dirty="0" smtClean="0">
                            <a:latin typeface="Cambria Math" panose="02040503050406030204" pitchFamily="18" charset="0"/>
                          </a:rPr>
                          <m:t>ℋ</m:t>
                        </m:r>
                        <m:r>
                          <a:rPr lang="pl-PL" sz="2400" b="0" i="1" dirty="0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pl-PL" sz="2400" b="0" i="1" dirty="0" smtClean="0">
                            <a:latin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77" name="Prostokąt: zaokrąglone rogi 76">
                  <a:extLst>
                    <a:ext uri="{FF2B5EF4-FFF2-40B4-BE49-F238E27FC236}">
                      <a16:creationId xmlns:a16="http://schemas.microsoft.com/office/drawing/2014/main" id="{DD147DB9-A90B-40C4-993C-5895A80A6C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3803" y="2300704"/>
                  <a:ext cx="1830430" cy="430944"/>
                </a:xfrm>
                <a:prstGeom prst="roundRect">
                  <a:avLst/>
                </a:prstGeom>
                <a:blipFill>
                  <a:blip r:embed="rId4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Łącznik prosty ze strzałką 20">
              <a:extLst>
                <a:ext uri="{FF2B5EF4-FFF2-40B4-BE49-F238E27FC236}">
                  <a16:creationId xmlns:a16="http://schemas.microsoft.com/office/drawing/2014/main" id="{E34AB026-7860-4424-9178-A778FFF47099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H="1">
              <a:off x="2329018" y="1585986"/>
              <a:ext cx="12147" cy="71471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9" name="Grupa 78">
            <a:extLst>
              <a:ext uri="{FF2B5EF4-FFF2-40B4-BE49-F238E27FC236}">
                <a16:creationId xmlns:a16="http://schemas.microsoft.com/office/drawing/2014/main" id="{1EF61A75-BF70-4FE2-B4FA-2B71B3EA1EB0}"/>
              </a:ext>
            </a:extLst>
          </p:cNvPr>
          <p:cNvGrpSpPr/>
          <p:nvPr/>
        </p:nvGrpSpPr>
        <p:grpSpPr>
          <a:xfrm>
            <a:off x="8789125" y="3036509"/>
            <a:ext cx="1570037" cy="1176322"/>
            <a:chOff x="1567948" y="1550854"/>
            <a:chExt cx="1570037" cy="117632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Prostokąt: zaokrąglone rogi 79">
                  <a:extLst>
                    <a:ext uri="{FF2B5EF4-FFF2-40B4-BE49-F238E27FC236}">
                      <a16:creationId xmlns:a16="http://schemas.microsoft.com/office/drawing/2014/main" id="{8C28DB22-BA02-474C-B671-A69C3B3DFCCD}"/>
                    </a:ext>
                  </a:extLst>
                </p:cNvPr>
                <p:cNvSpPr/>
                <p:nvPr/>
              </p:nvSpPr>
              <p:spPr>
                <a:xfrm>
                  <a:off x="1567948" y="2296232"/>
                  <a:ext cx="1570037" cy="430944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80" name="Prostokąt: zaokrąglone rogi 79">
                  <a:extLst>
                    <a:ext uri="{FF2B5EF4-FFF2-40B4-BE49-F238E27FC236}">
                      <a16:creationId xmlns:a16="http://schemas.microsoft.com/office/drawing/2014/main" id="{8C28DB22-BA02-474C-B671-A69C3B3DFC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7948" y="2296232"/>
                  <a:ext cx="1570037" cy="430944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Łącznik prosty ze strzałką 20">
              <a:extLst>
                <a:ext uri="{FF2B5EF4-FFF2-40B4-BE49-F238E27FC236}">
                  <a16:creationId xmlns:a16="http://schemas.microsoft.com/office/drawing/2014/main" id="{4C2961D2-F81C-4BB7-8A3B-206AB4D7377F}"/>
                </a:ext>
              </a:extLst>
            </p:cNvPr>
            <p:cNvCxnSpPr>
              <a:cxnSpLocks/>
              <a:stCxn id="47" idx="2"/>
              <a:endCxn id="80" idx="0"/>
            </p:cNvCxnSpPr>
            <p:nvPr/>
          </p:nvCxnSpPr>
          <p:spPr>
            <a:xfrm>
              <a:off x="2352967" y="1550854"/>
              <a:ext cx="0" cy="7453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82" name="pole tekstowe 81">
            <a:extLst>
              <a:ext uri="{FF2B5EF4-FFF2-40B4-BE49-F238E27FC236}">
                <a16:creationId xmlns:a16="http://schemas.microsoft.com/office/drawing/2014/main" id="{94FE26D4-8EDC-4CA5-A99D-7257124D39E9}"/>
              </a:ext>
            </a:extLst>
          </p:cNvPr>
          <p:cNvSpPr txBox="1"/>
          <p:nvPr/>
        </p:nvSpPr>
        <p:spPr>
          <a:xfrm>
            <a:off x="10722246" y="375108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…</a:t>
            </a:r>
            <a:endParaRPr lang="en-US" dirty="0"/>
          </a:p>
        </p:txBody>
      </p:sp>
      <p:sp>
        <p:nvSpPr>
          <p:cNvPr id="83" name="pole tekstowe 82">
            <a:extLst>
              <a:ext uri="{FF2B5EF4-FFF2-40B4-BE49-F238E27FC236}">
                <a16:creationId xmlns:a16="http://schemas.microsoft.com/office/drawing/2014/main" id="{D8D47236-6056-4FB0-A605-F3D3EFAD52C5}"/>
              </a:ext>
            </a:extLst>
          </p:cNvPr>
          <p:cNvSpPr txBox="1"/>
          <p:nvPr/>
        </p:nvSpPr>
        <p:spPr>
          <a:xfrm>
            <a:off x="8082677" y="378188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pole tekstowe 93">
                <a:extLst>
                  <a:ext uri="{FF2B5EF4-FFF2-40B4-BE49-F238E27FC236}">
                    <a16:creationId xmlns:a16="http://schemas.microsoft.com/office/drawing/2014/main" id="{80E6260B-3684-4716-84C1-F9860954D78A}"/>
                  </a:ext>
                </a:extLst>
              </p:cNvPr>
              <p:cNvSpPr txBox="1"/>
              <p:nvPr/>
            </p:nvSpPr>
            <p:spPr>
              <a:xfrm>
                <a:off x="3202244" y="3709656"/>
                <a:ext cx="559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dirty="0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4" name="pole tekstowe 93">
                <a:extLst>
                  <a:ext uri="{FF2B5EF4-FFF2-40B4-BE49-F238E27FC236}">
                    <a16:creationId xmlns:a16="http://schemas.microsoft.com/office/drawing/2014/main" id="{80E6260B-3684-4716-84C1-F9860954D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244" y="3709656"/>
                <a:ext cx="559769" cy="461665"/>
              </a:xfrm>
              <a:prstGeom prst="rect">
                <a:avLst/>
              </a:prstGeom>
              <a:blipFill>
                <a:blip r:embed="rId6"/>
                <a:stretch>
                  <a:fillRect r="-1087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pole tekstowe 94">
                <a:extLst>
                  <a:ext uri="{FF2B5EF4-FFF2-40B4-BE49-F238E27FC236}">
                    <a16:creationId xmlns:a16="http://schemas.microsoft.com/office/drawing/2014/main" id="{AF268D62-C33C-44E2-8A52-F06B39CBF8D9}"/>
                  </a:ext>
                </a:extLst>
              </p:cNvPr>
              <p:cNvSpPr txBox="1"/>
              <p:nvPr/>
            </p:nvSpPr>
            <p:spPr>
              <a:xfrm>
                <a:off x="5357541" y="3740462"/>
                <a:ext cx="559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dirty="0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5" name="pole tekstowe 94">
                <a:extLst>
                  <a:ext uri="{FF2B5EF4-FFF2-40B4-BE49-F238E27FC236}">
                    <a16:creationId xmlns:a16="http://schemas.microsoft.com/office/drawing/2014/main" id="{AF268D62-C33C-44E2-8A52-F06B39CBF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541" y="3740462"/>
                <a:ext cx="559769" cy="461665"/>
              </a:xfrm>
              <a:prstGeom prst="rect">
                <a:avLst/>
              </a:prstGeom>
              <a:blipFill>
                <a:blip r:embed="rId7"/>
                <a:stretch>
                  <a:fillRect l="-1087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pole tekstowe 95">
                <a:extLst>
                  <a:ext uri="{FF2B5EF4-FFF2-40B4-BE49-F238E27FC236}">
                    <a16:creationId xmlns:a16="http://schemas.microsoft.com/office/drawing/2014/main" id="{C56B0BA2-E9F6-4F7F-A293-64C979322907}"/>
                  </a:ext>
                </a:extLst>
              </p:cNvPr>
              <p:cNvSpPr txBox="1"/>
              <p:nvPr/>
            </p:nvSpPr>
            <p:spPr>
              <a:xfrm>
                <a:off x="7757286" y="3745882"/>
                <a:ext cx="559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dirty="0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6" name="pole tekstowe 95">
                <a:extLst>
                  <a:ext uri="{FF2B5EF4-FFF2-40B4-BE49-F238E27FC236}">
                    <a16:creationId xmlns:a16="http://schemas.microsoft.com/office/drawing/2014/main" id="{C56B0BA2-E9F6-4F7F-A293-64C979322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286" y="3745882"/>
                <a:ext cx="559769" cy="461665"/>
              </a:xfrm>
              <a:prstGeom prst="rect">
                <a:avLst/>
              </a:prstGeom>
              <a:blipFill>
                <a:blip r:embed="rId8"/>
                <a:stretch>
                  <a:fillRect l="-1099" r="-109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pole tekstowe 96">
                <a:extLst>
                  <a:ext uri="{FF2B5EF4-FFF2-40B4-BE49-F238E27FC236}">
                    <a16:creationId xmlns:a16="http://schemas.microsoft.com/office/drawing/2014/main" id="{540989F2-A3BF-4DF3-BF61-D0DCE78E1119}"/>
                  </a:ext>
                </a:extLst>
              </p:cNvPr>
              <p:cNvSpPr txBox="1"/>
              <p:nvPr/>
            </p:nvSpPr>
            <p:spPr>
              <a:xfrm>
                <a:off x="8237859" y="3745882"/>
                <a:ext cx="559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dirty="0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7" name="pole tekstowe 96">
                <a:extLst>
                  <a:ext uri="{FF2B5EF4-FFF2-40B4-BE49-F238E27FC236}">
                    <a16:creationId xmlns:a16="http://schemas.microsoft.com/office/drawing/2014/main" id="{540989F2-A3BF-4DF3-BF61-D0DCE78E1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859" y="3745882"/>
                <a:ext cx="559769" cy="461665"/>
              </a:xfrm>
              <a:prstGeom prst="rect">
                <a:avLst/>
              </a:prstGeom>
              <a:blipFill>
                <a:blip r:embed="rId9"/>
                <a:stretch>
                  <a:fillRect r="-108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pole tekstowe 97">
                <a:extLst>
                  <a:ext uri="{FF2B5EF4-FFF2-40B4-BE49-F238E27FC236}">
                    <a16:creationId xmlns:a16="http://schemas.microsoft.com/office/drawing/2014/main" id="{AC8171FF-2880-4989-9C12-D629FD320AA8}"/>
                  </a:ext>
                </a:extLst>
              </p:cNvPr>
              <p:cNvSpPr txBox="1"/>
              <p:nvPr/>
            </p:nvSpPr>
            <p:spPr>
              <a:xfrm>
                <a:off x="10316820" y="3704914"/>
                <a:ext cx="559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dirty="0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8" name="pole tekstowe 97">
                <a:extLst>
                  <a:ext uri="{FF2B5EF4-FFF2-40B4-BE49-F238E27FC236}">
                    <a16:creationId xmlns:a16="http://schemas.microsoft.com/office/drawing/2014/main" id="{AC8171FF-2880-4989-9C12-D629FD320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820" y="3704914"/>
                <a:ext cx="559769" cy="461665"/>
              </a:xfrm>
              <a:prstGeom prst="rect">
                <a:avLst/>
              </a:prstGeom>
              <a:blipFill>
                <a:blip r:embed="rId10"/>
                <a:stretch>
                  <a:fillRect r="-1087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Prostokąt: zaokrąglone rogi 98">
                <a:extLst>
                  <a:ext uri="{FF2B5EF4-FFF2-40B4-BE49-F238E27FC236}">
                    <a16:creationId xmlns:a16="http://schemas.microsoft.com/office/drawing/2014/main" id="{6561811B-C9B2-4E27-A1C9-17286D1BC92D}"/>
                  </a:ext>
                </a:extLst>
              </p:cNvPr>
              <p:cNvSpPr/>
              <p:nvPr/>
            </p:nvSpPr>
            <p:spPr>
              <a:xfrm>
                <a:off x="4166208" y="4963356"/>
                <a:ext cx="4698160" cy="992915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l-PL" sz="4400" b="0" i="0" dirty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pl-PL" sz="4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sSub>
                        <m:sSubPr>
                          <m:ctrlP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9" name="Prostokąt: zaokrąglone rogi 98">
                <a:extLst>
                  <a:ext uri="{FF2B5EF4-FFF2-40B4-BE49-F238E27FC236}">
                    <a16:creationId xmlns:a16="http://schemas.microsoft.com/office/drawing/2014/main" id="{6561811B-C9B2-4E27-A1C9-17286D1BC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208" y="4963356"/>
                <a:ext cx="4698160" cy="99291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72" name="Grupa 2071">
            <a:extLst>
              <a:ext uri="{FF2B5EF4-FFF2-40B4-BE49-F238E27FC236}">
                <a16:creationId xmlns:a16="http://schemas.microsoft.com/office/drawing/2014/main" id="{5D3D4EB0-B414-4182-AF9A-CB7FDAFC9904}"/>
              </a:ext>
            </a:extLst>
          </p:cNvPr>
          <p:cNvGrpSpPr/>
          <p:nvPr/>
        </p:nvGrpSpPr>
        <p:grpSpPr>
          <a:xfrm>
            <a:off x="2938559" y="4185242"/>
            <a:ext cx="7153458" cy="1959708"/>
            <a:chOff x="2938559" y="4185242"/>
            <a:chExt cx="7153458" cy="19597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0" name="Prostokąt: zaokrąglone rogi 99">
                  <a:extLst>
                    <a:ext uri="{FF2B5EF4-FFF2-40B4-BE49-F238E27FC236}">
                      <a16:creationId xmlns:a16="http://schemas.microsoft.com/office/drawing/2014/main" id="{F73682BE-0990-4819-9CD2-E96BC68832D7}"/>
                    </a:ext>
                  </a:extLst>
                </p:cNvPr>
                <p:cNvSpPr/>
                <p:nvPr/>
              </p:nvSpPr>
              <p:spPr>
                <a:xfrm>
                  <a:off x="2938559" y="4762623"/>
                  <a:ext cx="7153458" cy="1382327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4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pl-PL" sz="4400" b="0" i="1" smtClean="0">
                            <a:latin typeface="Cambria Math" panose="02040503050406030204" pitchFamily="18" charset="0"/>
                          </a:rPr>
                          <m:t>=| </m:t>
                        </m:r>
                        <m:sSub>
                          <m:sSubPr>
                            <m:ctrlPr>
                              <a:rPr lang="pl-PL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4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pl-PL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sz="4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pl-PL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4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pl-PL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l-PL" sz="44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pl-PL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4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pl-PL" sz="4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pl-PL" sz="4400" b="0" i="1" smtClean="0">
                            <a:latin typeface="Cambria Math" panose="02040503050406030204" pitchFamily="18" charset="0"/>
                          </a:rPr>
                          <m:t>, …⟩</m:t>
                        </m:r>
                      </m:oMath>
                    </m:oMathPara>
                  </a14:m>
                  <a:endParaRPr lang="pl-PL" sz="4400" b="0" dirty="0"/>
                </a:p>
                <a:p>
                  <a:pPr algn="ctr"/>
                  <a:endParaRPr lang="pl-PL" sz="1200" dirty="0"/>
                </a:p>
                <a:p>
                  <a:pPr algn="ctr"/>
                  <a:r>
                    <a:rPr lang="pl-PL" sz="2800" dirty="0"/>
                    <a:t>Product </a:t>
                  </a:r>
                  <a:r>
                    <a:rPr lang="pl-PL" sz="2800" dirty="0" err="1"/>
                    <a:t>state</a:t>
                  </a:r>
                  <a:endParaRPr lang="pl-PL" sz="2800" b="0" dirty="0"/>
                </a:p>
              </p:txBody>
            </p:sp>
          </mc:Choice>
          <mc:Fallback>
            <p:sp>
              <p:nvSpPr>
                <p:cNvPr id="100" name="Prostokąt: zaokrąglone rogi 99">
                  <a:extLst>
                    <a:ext uri="{FF2B5EF4-FFF2-40B4-BE49-F238E27FC236}">
                      <a16:creationId xmlns:a16="http://schemas.microsoft.com/office/drawing/2014/main" id="{F73682BE-0990-4819-9CD2-E96BC68832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8559" y="4762623"/>
                  <a:ext cx="7153458" cy="1382327"/>
                </a:xfrm>
                <a:prstGeom prst="roundRect">
                  <a:avLst/>
                </a:prstGeom>
                <a:blipFill>
                  <a:blip r:embed="rId12"/>
                  <a:stretch>
                    <a:fillRect b="-1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Łącznik prosty ze strzałką 20">
              <a:extLst>
                <a:ext uri="{FF2B5EF4-FFF2-40B4-BE49-F238E27FC236}">
                  <a16:creationId xmlns:a16="http://schemas.microsoft.com/office/drawing/2014/main" id="{150CC98F-EA66-4134-BD2C-1AF998158F95}"/>
                </a:ext>
              </a:extLst>
            </p:cNvPr>
            <p:cNvCxnSpPr>
              <a:cxnSpLocks/>
              <a:stCxn id="74" idx="2"/>
            </p:cNvCxnSpPr>
            <p:nvPr/>
          </p:nvCxnSpPr>
          <p:spPr>
            <a:xfrm>
              <a:off x="4632119" y="4185242"/>
              <a:ext cx="959056" cy="78881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7" name="Łącznik prosty ze strzałką 20">
              <a:extLst>
                <a:ext uri="{FF2B5EF4-FFF2-40B4-BE49-F238E27FC236}">
                  <a16:creationId xmlns:a16="http://schemas.microsoft.com/office/drawing/2014/main" id="{1526E1C1-76AC-4D77-8479-792CCBC4CFD2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 flipH="1">
              <a:off x="6515100" y="4217303"/>
              <a:ext cx="414672" cy="75675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4" name="Łącznik prosty ze strzałką 20">
              <a:extLst>
                <a:ext uri="{FF2B5EF4-FFF2-40B4-BE49-F238E27FC236}">
                  <a16:creationId xmlns:a16="http://schemas.microsoft.com/office/drawing/2014/main" id="{25668E2D-ACDB-40F3-A28E-22859B553250}"/>
                </a:ext>
              </a:extLst>
            </p:cNvPr>
            <p:cNvCxnSpPr>
              <a:cxnSpLocks/>
              <a:stCxn id="80" idx="2"/>
            </p:cNvCxnSpPr>
            <p:nvPr/>
          </p:nvCxnSpPr>
          <p:spPr>
            <a:xfrm flipH="1">
              <a:off x="8082677" y="4212831"/>
              <a:ext cx="1491467" cy="76122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08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82" grpId="0"/>
      <p:bldP spid="83" grpId="0"/>
      <p:bldP spid="94" grpId="0"/>
      <p:bldP spid="95" grpId="0"/>
      <p:bldP spid="96" grpId="0"/>
      <p:bldP spid="97" grpId="0"/>
      <p:bldP spid="98" grpId="0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4363020-0E2D-458B-9EA9-5C434F30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5452529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>
                <a:solidFill>
                  <a:srgbClr val="FFFFFF"/>
                </a:solidFill>
              </a:rPr>
              <a:t>And the problem </a:t>
            </a:r>
            <a:r>
              <a:rPr lang="pl-PL" sz="5200" dirty="0" err="1">
                <a:solidFill>
                  <a:srgbClr val="FFFFFF"/>
                </a:solidFill>
              </a:rPr>
              <a:t>is</a:t>
            </a:r>
            <a:r>
              <a:rPr lang="pl-PL" sz="5200" dirty="0">
                <a:solidFill>
                  <a:srgbClr val="FFFFFF"/>
                </a:solidFill>
              </a:rPr>
              <a:t>….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1AB837E-8F88-4F2A-BC7E-EFB7AE04F6C5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D5B7EC4-EFA8-44D8-8C8A-3E4748B5CAB5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7" name="Grupa 36">
            <a:extLst>
              <a:ext uri="{FF2B5EF4-FFF2-40B4-BE49-F238E27FC236}">
                <a16:creationId xmlns:a16="http://schemas.microsoft.com/office/drawing/2014/main" id="{EB261619-8762-4810-AE4A-287B6FE0582D}"/>
              </a:ext>
            </a:extLst>
          </p:cNvPr>
          <p:cNvGrpSpPr/>
          <p:nvPr/>
        </p:nvGrpSpPr>
        <p:grpSpPr>
          <a:xfrm>
            <a:off x="881183" y="1355892"/>
            <a:ext cx="2000603" cy="1972843"/>
            <a:chOff x="881183" y="1355892"/>
            <a:chExt cx="2000603" cy="1972843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1CE024A7-BE33-4815-B84E-8F4B3CF04799}"/>
                </a:ext>
              </a:extLst>
            </p:cNvPr>
            <p:cNvGrpSpPr/>
            <p:nvPr/>
          </p:nvGrpSpPr>
          <p:grpSpPr>
            <a:xfrm>
              <a:off x="881183" y="1355892"/>
              <a:ext cx="2000603" cy="1603513"/>
              <a:chOff x="881183" y="1355892"/>
              <a:chExt cx="2000603" cy="1603513"/>
            </a:xfrm>
          </p:grpSpPr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E7F546C2-E887-49E5-BE6C-46B8604C0296}"/>
                  </a:ext>
                </a:extLst>
              </p:cNvPr>
              <p:cNvSpPr/>
              <p:nvPr/>
            </p:nvSpPr>
            <p:spPr>
              <a:xfrm>
                <a:off x="881183" y="2205872"/>
                <a:ext cx="339810" cy="753533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wal 2">
                <a:extLst>
                  <a:ext uri="{FF2B5EF4-FFF2-40B4-BE49-F238E27FC236}">
                    <a16:creationId xmlns:a16="http://schemas.microsoft.com/office/drawing/2014/main" id="{1BC1E0DC-AC34-45D9-ACDB-DE4D8A897A74}"/>
                  </a:ext>
                </a:extLst>
              </p:cNvPr>
              <p:cNvSpPr/>
              <p:nvPr/>
            </p:nvSpPr>
            <p:spPr>
              <a:xfrm>
                <a:off x="969818" y="145522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wal 6">
                <a:extLst>
                  <a:ext uri="{FF2B5EF4-FFF2-40B4-BE49-F238E27FC236}">
                    <a16:creationId xmlns:a16="http://schemas.microsoft.com/office/drawing/2014/main" id="{5A0962C4-F1DE-4EA1-9CFD-8187EE431A0E}"/>
                  </a:ext>
                </a:extLst>
              </p:cNvPr>
              <p:cNvSpPr/>
              <p:nvPr/>
            </p:nvSpPr>
            <p:spPr>
              <a:xfrm>
                <a:off x="1306057" y="1450558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4F438A29-FFA5-407F-8E2B-39B132C9F191}"/>
                  </a:ext>
                </a:extLst>
              </p:cNvPr>
              <p:cNvSpPr/>
              <p:nvPr/>
            </p:nvSpPr>
            <p:spPr>
              <a:xfrm>
                <a:off x="1226152" y="2205871"/>
                <a:ext cx="339810" cy="753533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33566D61-AA18-42B3-B110-03987A386142}"/>
                  </a:ext>
                </a:extLst>
              </p:cNvPr>
              <p:cNvSpPr txBox="1"/>
              <p:nvPr/>
            </p:nvSpPr>
            <p:spPr>
              <a:xfrm>
                <a:off x="1565962" y="1355892"/>
                <a:ext cx="13158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800" dirty="0" err="1"/>
                  <a:t>Particles</a:t>
                </a:r>
                <a:br>
                  <a:rPr lang="pl-PL" sz="1800" dirty="0"/>
                </a:br>
                <a:r>
                  <a:rPr lang="pl-PL" sz="1800" dirty="0"/>
                  <a:t>(</a:t>
                </a:r>
                <a:r>
                  <a:rPr lang="pl-PL" sz="1800" dirty="0" err="1"/>
                  <a:t>bozons</a:t>
                </a:r>
                <a:r>
                  <a:rPr lang="pl-PL" sz="1800" dirty="0"/>
                  <a:t>)</a:t>
                </a:r>
                <a:endParaRPr lang="en-US" sz="1800" dirty="0"/>
              </a:p>
            </p:txBody>
          </p:sp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8FFF32F2-9AA6-4345-8D1B-DEF38F00393D}"/>
                  </a:ext>
                </a:extLst>
              </p:cNvPr>
              <p:cNvSpPr txBox="1"/>
              <p:nvPr/>
            </p:nvSpPr>
            <p:spPr>
              <a:xfrm>
                <a:off x="1565962" y="2397971"/>
                <a:ext cx="13158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800" dirty="0" err="1"/>
                  <a:t>states</a:t>
                </a:r>
                <a:endParaRPr lang="en-US" sz="1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pole tekstowe 21">
                  <a:extLst>
                    <a:ext uri="{FF2B5EF4-FFF2-40B4-BE49-F238E27FC236}">
                      <a16:creationId xmlns:a16="http://schemas.microsoft.com/office/drawing/2014/main" id="{BF7F369E-9826-42DA-811E-B162E610D0DB}"/>
                    </a:ext>
                  </a:extLst>
                </p:cNvPr>
                <p:cNvSpPr txBox="1"/>
                <p:nvPr/>
              </p:nvSpPr>
              <p:spPr>
                <a:xfrm>
                  <a:off x="896318" y="2948751"/>
                  <a:ext cx="33981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2" name="pole tekstowe 21">
                  <a:extLst>
                    <a:ext uri="{FF2B5EF4-FFF2-40B4-BE49-F238E27FC236}">
                      <a16:creationId xmlns:a16="http://schemas.microsoft.com/office/drawing/2014/main" id="{BF7F369E-9826-42DA-811E-B162E610D0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318" y="2948751"/>
                  <a:ext cx="33981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25000" r="-892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pole tekstowe 22">
                  <a:extLst>
                    <a:ext uri="{FF2B5EF4-FFF2-40B4-BE49-F238E27FC236}">
                      <a16:creationId xmlns:a16="http://schemas.microsoft.com/office/drawing/2014/main" id="{A6980CA2-C8AC-4DED-BA37-8D83E1207A82}"/>
                    </a:ext>
                  </a:extLst>
                </p:cNvPr>
                <p:cNvSpPr txBox="1"/>
                <p:nvPr/>
              </p:nvSpPr>
              <p:spPr>
                <a:xfrm>
                  <a:off x="1256198" y="2959403"/>
                  <a:ext cx="33981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3" name="pole tekstowe 22">
                  <a:extLst>
                    <a:ext uri="{FF2B5EF4-FFF2-40B4-BE49-F238E27FC236}">
                      <a16:creationId xmlns:a16="http://schemas.microsoft.com/office/drawing/2014/main" id="{A6980CA2-C8AC-4DED-BA37-8D83E1207A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6198" y="2959403"/>
                  <a:ext cx="33981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8571" r="-16071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id="{53DAE0B8-3F8C-439B-8112-D1005017075D}"/>
              </a:ext>
            </a:extLst>
          </p:cNvPr>
          <p:cNvGrpSpPr/>
          <p:nvPr/>
        </p:nvGrpSpPr>
        <p:grpSpPr>
          <a:xfrm>
            <a:off x="4186034" y="1410540"/>
            <a:ext cx="1649942" cy="1907543"/>
            <a:chOff x="3508438" y="1405827"/>
            <a:chExt cx="1649942" cy="1907543"/>
          </a:xfrm>
        </p:grpSpPr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E8090FAF-252F-4027-BB30-2EFB97869981}"/>
                </a:ext>
              </a:extLst>
            </p:cNvPr>
            <p:cNvGrpSpPr/>
            <p:nvPr/>
          </p:nvGrpSpPr>
          <p:grpSpPr>
            <a:xfrm>
              <a:off x="3508438" y="1405827"/>
              <a:ext cx="1649942" cy="1553577"/>
              <a:chOff x="3508438" y="1405827"/>
              <a:chExt cx="1649942" cy="1553577"/>
            </a:xfrm>
          </p:grpSpPr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id="{A2443A6A-8829-4DC8-95AF-DAC6815AC15E}"/>
                  </a:ext>
                </a:extLst>
              </p:cNvPr>
              <p:cNvSpPr/>
              <p:nvPr/>
            </p:nvSpPr>
            <p:spPr>
              <a:xfrm>
                <a:off x="3993599" y="2205871"/>
                <a:ext cx="339810" cy="753533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wal 15">
                    <a:extLst>
                      <a:ext uri="{FF2B5EF4-FFF2-40B4-BE49-F238E27FC236}">
                        <a16:creationId xmlns:a16="http://schemas.microsoft.com/office/drawing/2014/main" id="{78F687FA-752E-4FFB-9298-570E919806FB}"/>
                      </a:ext>
                    </a:extLst>
                  </p:cNvPr>
                  <p:cNvSpPr/>
                  <p:nvPr/>
                </p:nvSpPr>
                <p:spPr>
                  <a:xfrm>
                    <a:off x="4019504" y="2245303"/>
                    <a:ext cx="288000" cy="288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0" rIns="0" bIns="7200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Owal 15">
                    <a:extLst>
                      <a:ext uri="{FF2B5EF4-FFF2-40B4-BE49-F238E27FC236}">
                        <a16:creationId xmlns:a16="http://schemas.microsoft.com/office/drawing/2014/main" id="{78F687FA-752E-4FFB-9298-570E919806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9504" y="2245303"/>
                    <a:ext cx="288000" cy="2880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 r="-2041" b="-81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id="{FAC4FBDA-9457-4FCA-BFEC-03A9D9595AC7}"/>
                  </a:ext>
                </a:extLst>
              </p:cNvPr>
              <p:cNvSpPr/>
              <p:nvPr/>
            </p:nvSpPr>
            <p:spPr>
              <a:xfrm>
                <a:off x="4338568" y="2205870"/>
                <a:ext cx="339810" cy="753533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wal 19">
                    <a:extLst>
                      <a:ext uri="{FF2B5EF4-FFF2-40B4-BE49-F238E27FC236}">
                        <a16:creationId xmlns:a16="http://schemas.microsoft.com/office/drawing/2014/main" id="{84749B2A-0DC6-4AC1-B194-E2AA0CB4CB38}"/>
                      </a:ext>
                    </a:extLst>
                  </p:cNvPr>
                  <p:cNvSpPr/>
                  <p:nvPr/>
                </p:nvSpPr>
                <p:spPr>
                  <a:xfrm>
                    <a:off x="4019504" y="2602353"/>
                    <a:ext cx="288000" cy="288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0" rIns="0" bIns="7200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Owal 19">
                    <a:extLst>
                      <a:ext uri="{FF2B5EF4-FFF2-40B4-BE49-F238E27FC236}">
                        <a16:creationId xmlns:a16="http://schemas.microsoft.com/office/drawing/2014/main" id="{84749B2A-0DC6-4AC1-B194-E2AA0CB4CB3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9504" y="2602353"/>
                    <a:ext cx="288000" cy="28800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b="-81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Prostokąt: zaokrąglone rogi 20">
                    <a:extLst>
                      <a:ext uri="{FF2B5EF4-FFF2-40B4-BE49-F238E27FC236}">
                        <a16:creationId xmlns:a16="http://schemas.microsoft.com/office/drawing/2014/main" id="{296317F1-FD55-495E-9359-2A579E6E32D8}"/>
                      </a:ext>
                    </a:extLst>
                  </p:cNvPr>
                  <p:cNvSpPr/>
                  <p:nvPr/>
                </p:nvSpPr>
                <p:spPr>
                  <a:xfrm>
                    <a:off x="3508438" y="1405827"/>
                    <a:ext cx="1649942" cy="638792"/>
                  </a:xfrm>
                  <a:prstGeom prst="round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t" anchorCtr="0"/>
                  <a:lstStyle/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=|</m:t>
                        </m:r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a14:m>
                    <a:r>
                      <a:rPr lang="pl-PL" sz="1600" dirty="0"/>
                      <a:t>, </a:t>
                    </a:r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oMath>
                    </a14:m>
                    <a:br>
                      <a:rPr lang="pl-PL" sz="1600" dirty="0"/>
                    </a:b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 sz="1600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2,0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1" name="Prostokąt: zaokrąglone rogi 20">
                    <a:extLst>
                      <a:ext uri="{FF2B5EF4-FFF2-40B4-BE49-F238E27FC236}">
                        <a16:creationId xmlns:a16="http://schemas.microsoft.com/office/drawing/2014/main" id="{296317F1-FD55-495E-9359-2A579E6E32D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08438" y="1405827"/>
                    <a:ext cx="1649942" cy="638792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 t="-37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pole tekstowe 24">
                  <a:extLst>
                    <a:ext uri="{FF2B5EF4-FFF2-40B4-BE49-F238E27FC236}">
                      <a16:creationId xmlns:a16="http://schemas.microsoft.com/office/drawing/2014/main" id="{23F9E46A-76EE-4E83-8051-D26459E80594}"/>
                    </a:ext>
                  </a:extLst>
                </p:cNvPr>
                <p:cNvSpPr txBox="1"/>
                <p:nvPr/>
              </p:nvSpPr>
              <p:spPr>
                <a:xfrm>
                  <a:off x="4012955" y="2933386"/>
                  <a:ext cx="33981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5" name="pole tekstowe 24">
                  <a:extLst>
                    <a:ext uri="{FF2B5EF4-FFF2-40B4-BE49-F238E27FC236}">
                      <a16:creationId xmlns:a16="http://schemas.microsoft.com/office/drawing/2014/main" id="{23F9E46A-76EE-4E83-8051-D26459E80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2955" y="2933386"/>
                  <a:ext cx="33981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3214" r="-10714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pole tekstowe 25">
                  <a:extLst>
                    <a:ext uri="{FF2B5EF4-FFF2-40B4-BE49-F238E27FC236}">
                      <a16:creationId xmlns:a16="http://schemas.microsoft.com/office/drawing/2014/main" id="{69EB313B-FCA4-4F3E-BDEB-C5E16FB2D194}"/>
                    </a:ext>
                  </a:extLst>
                </p:cNvPr>
                <p:cNvSpPr txBox="1"/>
                <p:nvPr/>
              </p:nvSpPr>
              <p:spPr>
                <a:xfrm>
                  <a:off x="4372835" y="2944038"/>
                  <a:ext cx="33981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6" name="pole tekstowe 25">
                  <a:extLst>
                    <a:ext uri="{FF2B5EF4-FFF2-40B4-BE49-F238E27FC236}">
                      <a16:creationId xmlns:a16="http://schemas.microsoft.com/office/drawing/2014/main" id="{69EB313B-FCA4-4F3E-BDEB-C5E16FB2D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2835" y="2944038"/>
                  <a:ext cx="339810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8571" r="-16071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0100026-EA69-4297-A8B7-C4EAE6D4C490}"/>
              </a:ext>
            </a:extLst>
          </p:cNvPr>
          <p:cNvGrpSpPr/>
          <p:nvPr/>
        </p:nvGrpSpPr>
        <p:grpSpPr>
          <a:xfrm>
            <a:off x="8005967" y="1412312"/>
            <a:ext cx="1649942" cy="1907543"/>
            <a:chOff x="3508438" y="1405827"/>
            <a:chExt cx="1649942" cy="1907543"/>
          </a:xfrm>
        </p:grpSpPr>
        <p:grpSp>
          <p:nvGrpSpPr>
            <p:cNvPr id="29" name="Grupa 28">
              <a:extLst>
                <a:ext uri="{FF2B5EF4-FFF2-40B4-BE49-F238E27FC236}">
                  <a16:creationId xmlns:a16="http://schemas.microsoft.com/office/drawing/2014/main" id="{3243AB8F-B8EE-45B8-86EE-296AF386023C}"/>
                </a:ext>
              </a:extLst>
            </p:cNvPr>
            <p:cNvGrpSpPr/>
            <p:nvPr/>
          </p:nvGrpSpPr>
          <p:grpSpPr>
            <a:xfrm>
              <a:off x="3508438" y="1405827"/>
              <a:ext cx="1649942" cy="1553577"/>
              <a:chOff x="3508438" y="1405827"/>
              <a:chExt cx="1649942" cy="1553577"/>
            </a:xfrm>
          </p:grpSpPr>
          <p:sp>
            <p:nvSpPr>
              <p:cNvPr id="32" name="Prostokąt 31">
                <a:extLst>
                  <a:ext uri="{FF2B5EF4-FFF2-40B4-BE49-F238E27FC236}">
                    <a16:creationId xmlns:a16="http://schemas.microsoft.com/office/drawing/2014/main" id="{EB5181E8-F54F-475B-8CA9-607B758958E1}"/>
                  </a:ext>
                </a:extLst>
              </p:cNvPr>
              <p:cNvSpPr/>
              <p:nvPr/>
            </p:nvSpPr>
            <p:spPr>
              <a:xfrm>
                <a:off x="3993599" y="2205871"/>
                <a:ext cx="339810" cy="753533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Owal 32">
                    <a:extLst>
                      <a:ext uri="{FF2B5EF4-FFF2-40B4-BE49-F238E27FC236}">
                        <a16:creationId xmlns:a16="http://schemas.microsoft.com/office/drawing/2014/main" id="{B1495F0B-81C1-4307-961C-1EEE6BD97AFC}"/>
                      </a:ext>
                    </a:extLst>
                  </p:cNvPr>
                  <p:cNvSpPr/>
                  <p:nvPr/>
                </p:nvSpPr>
                <p:spPr>
                  <a:xfrm>
                    <a:off x="4359672" y="2236104"/>
                    <a:ext cx="288000" cy="288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0" rIns="0" bIns="7200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Owal 32">
                    <a:extLst>
                      <a:ext uri="{FF2B5EF4-FFF2-40B4-BE49-F238E27FC236}">
                        <a16:creationId xmlns:a16="http://schemas.microsoft.com/office/drawing/2014/main" id="{B1495F0B-81C1-4307-961C-1EEE6BD97A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9672" y="2236104"/>
                    <a:ext cx="288000" cy="288000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 r="-4082" b="-81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Prostokąt 33">
                <a:extLst>
                  <a:ext uri="{FF2B5EF4-FFF2-40B4-BE49-F238E27FC236}">
                    <a16:creationId xmlns:a16="http://schemas.microsoft.com/office/drawing/2014/main" id="{1F4F7317-23A8-4198-AD19-C4DEA771BD57}"/>
                  </a:ext>
                </a:extLst>
              </p:cNvPr>
              <p:cNvSpPr/>
              <p:nvPr/>
            </p:nvSpPr>
            <p:spPr>
              <a:xfrm>
                <a:off x="4338568" y="2205870"/>
                <a:ext cx="339810" cy="753533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wal 34">
                    <a:extLst>
                      <a:ext uri="{FF2B5EF4-FFF2-40B4-BE49-F238E27FC236}">
                        <a16:creationId xmlns:a16="http://schemas.microsoft.com/office/drawing/2014/main" id="{5118AE56-5C7B-43F6-8DD5-3A0608DF5189}"/>
                      </a:ext>
                    </a:extLst>
                  </p:cNvPr>
                  <p:cNvSpPr/>
                  <p:nvPr/>
                </p:nvSpPr>
                <p:spPr>
                  <a:xfrm>
                    <a:off x="4364473" y="2590071"/>
                    <a:ext cx="288000" cy="288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0" rIns="0" bIns="7200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Owal 34">
                    <a:extLst>
                      <a:ext uri="{FF2B5EF4-FFF2-40B4-BE49-F238E27FC236}">
                        <a16:creationId xmlns:a16="http://schemas.microsoft.com/office/drawing/2014/main" id="{5118AE56-5C7B-43F6-8DD5-3A0608DF51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4473" y="2590071"/>
                    <a:ext cx="288000" cy="288000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 b="-81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Prostokąt: zaokrąglone rogi 35">
                    <a:extLst>
                      <a:ext uri="{FF2B5EF4-FFF2-40B4-BE49-F238E27FC236}">
                        <a16:creationId xmlns:a16="http://schemas.microsoft.com/office/drawing/2014/main" id="{49C6E42C-6B27-48FB-8245-E0165FE3E1CD}"/>
                      </a:ext>
                    </a:extLst>
                  </p:cNvPr>
                  <p:cNvSpPr/>
                  <p:nvPr/>
                </p:nvSpPr>
                <p:spPr>
                  <a:xfrm>
                    <a:off x="3508438" y="1405827"/>
                    <a:ext cx="1649942" cy="638792"/>
                  </a:xfrm>
                  <a:prstGeom prst="round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t" anchorCtr="0"/>
                  <a:lstStyle/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=|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a14:m>
                    <a:r>
                      <a:rPr lang="pl-PL" sz="1600" dirty="0"/>
                      <a:t>,</a:t>
                    </a:r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oMath>
                    </a14:m>
                    <a:br>
                      <a:rPr lang="pl-PL" sz="1600" dirty="0"/>
                    </a:b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 sz="1600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6" name="Prostokąt: zaokrąglone rogi 35">
                    <a:extLst>
                      <a:ext uri="{FF2B5EF4-FFF2-40B4-BE49-F238E27FC236}">
                        <a16:creationId xmlns:a16="http://schemas.microsoft.com/office/drawing/2014/main" id="{49C6E42C-6B27-48FB-8245-E0165FE3E1C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08438" y="1405827"/>
                    <a:ext cx="1649942" cy="638792"/>
                  </a:xfrm>
                  <a:prstGeom prst="roundRect">
                    <a:avLst/>
                  </a:prstGeom>
                  <a:blipFill>
                    <a:blip r:embed="rId11"/>
                    <a:stretch>
                      <a:fillRect t="-46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ole tekstowe 29">
                  <a:extLst>
                    <a:ext uri="{FF2B5EF4-FFF2-40B4-BE49-F238E27FC236}">
                      <a16:creationId xmlns:a16="http://schemas.microsoft.com/office/drawing/2014/main" id="{561A51CC-8C5F-447D-B45C-DE21998838BF}"/>
                    </a:ext>
                  </a:extLst>
                </p:cNvPr>
                <p:cNvSpPr txBox="1"/>
                <p:nvPr/>
              </p:nvSpPr>
              <p:spPr>
                <a:xfrm>
                  <a:off x="4012955" y="2933386"/>
                  <a:ext cx="33981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0" name="pole tekstowe 29">
                  <a:extLst>
                    <a:ext uri="{FF2B5EF4-FFF2-40B4-BE49-F238E27FC236}">
                      <a16:creationId xmlns:a16="http://schemas.microsoft.com/office/drawing/2014/main" id="{561A51CC-8C5F-447D-B45C-DE21998838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2955" y="2933386"/>
                  <a:ext cx="339810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25000" r="-8929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pole tekstowe 30">
                  <a:extLst>
                    <a:ext uri="{FF2B5EF4-FFF2-40B4-BE49-F238E27FC236}">
                      <a16:creationId xmlns:a16="http://schemas.microsoft.com/office/drawing/2014/main" id="{263565B5-E1CB-483B-B9F4-538435A62678}"/>
                    </a:ext>
                  </a:extLst>
                </p:cNvPr>
                <p:cNvSpPr txBox="1"/>
                <p:nvPr/>
              </p:nvSpPr>
              <p:spPr>
                <a:xfrm>
                  <a:off x="4372835" y="2944038"/>
                  <a:ext cx="33981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1" name="pole tekstowe 30">
                  <a:extLst>
                    <a:ext uri="{FF2B5EF4-FFF2-40B4-BE49-F238E27FC236}">
                      <a16:creationId xmlns:a16="http://schemas.microsoft.com/office/drawing/2014/main" id="{263565B5-E1CB-483B-B9F4-538435A626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2835" y="2944038"/>
                  <a:ext cx="339810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28571" r="-16071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EAC63621-4D6B-4FE0-BD0F-4ABDDFF25511}"/>
              </a:ext>
            </a:extLst>
          </p:cNvPr>
          <p:cNvGrpSpPr/>
          <p:nvPr/>
        </p:nvGrpSpPr>
        <p:grpSpPr>
          <a:xfrm>
            <a:off x="4160129" y="3863535"/>
            <a:ext cx="1649942" cy="1907543"/>
            <a:chOff x="3508438" y="1405827"/>
            <a:chExt cx="1649942" cy="1907543"/>
          </a:xfrm>
        </p:grpSpPr>
        <p:grpSp>
          <p:nvGrpSpPr>
            <p:cNvPr id="39" name="Grupa 38">
              <a:extLst>
                <a:ext uri="{FF2B5EF4-FFF2-40B4-BE49-F238E27FC236}">
                  <a16:creationId xmlns:a16="http://schemas.microsoft.com/office/drawing/2014/main" id="{C992D950-FF56-4483-990B-BE9D8D54CBD0}"/>
                </a:ext>
              </a:extLst>
            </p:cNvPr>
            <p:cNvGrpSpPr/>
            <p:nvPr/>
          </p:nvGrpSpPr>
          <p:grpSpPr>
            <a:xfrm>
              <a:off x="3508438" y="1405827"/>
              <a:ext cx="1649942" cy="1553577"/>
              <a:chOff x="3508438" y="1405827"/>
              <a:chExt cx="1649942" cy="1553577"/>
            </a:xfrm>
          </p:grpSpPr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DC39962A-C8B6-4969-B196-AD8E685BFAF8}"/>
                  </a:ext>
                </a:extLst>
              </p:cNvPr>
              <p:cNvSpPr/>
              <p:nvPr/>
            </p:nvSpPr>
            <p:spPr>
              <a:xfrm>
                <a:off x="3993599" y="2205871"/>
                <a:ext cx="339810" cy="753533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wal 42">
                    <a:extLst>
                      <a:ext uri="{FF2B5EF4-FFF2-40B4-BE49-F238E27FC236}">
                        <a16:creationId xmlns:a16="http://schemas.microsoft.com/office/drawing/2014/main" id="{28624ABB-F127-4CA6-8392-079AE7CE555E}"/>
                      </a:ext>
                    </a:extLst>
                  </p:cNvPr>
                  <p:cNvSpPr/>
                  <p:nvPr/>
                </p:nvSpPr>
                <p:spPr>
                  <a:xfrm>
                    <a:off x="4019504" y="2245303"/>
                    <a:ext cx="288000" cy="288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0" rIns="0" bIns="7200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Owal 42">
                    <a:extLst>
                      <a:ext uri="{FF2B5EF4-FFF2-40B4-BE49-F238E27FC236}">
                        <a16:creationId xmlns:a16="http://schemas.microsoft.com/office/drawing/2014/main" id="{28624ABB-F127-4CA6-8392-079AE7CE555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9504" y="2245303"/>
                    <a:ext cx="288000" cy="288000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 r="-2000"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Prostokąt 43">
                <a:extLst>
                  <a:ext uri="{FF2B5EF4-FFF2-40B4-BE49-F238E27FC236}">
                    <a16:creationId xmlns:a16="http://schemas.microsoft.com/office/drawing/2014/main" id="{7ADC0BC3-7BC0-4BF5-AB1E-871420BB7394}"/>
                  </a:ext>
                </a:extLst>
              </p:cNvPr>
              <p:cNvSpPr/>
              <p:nvPr/>
            </p:nvSpPr>
            <p:spPr>
              <a:xfrm>
                <a:off x="4338568" y="2205870"/>
                <a:ext cx="339810" cy="753533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Owal 44">
                    <a:extLst>
                      <a:ext uri="{FF2B5EF4-FFF2-40B4-BE49-F238E27FC236}">
                        <a16:creationId xmlns:a16="http://schemas.microsoft.com/office/drawing/2014/main" id="{99CD3A2F-CFC2-4336-905D-4D4BCBAAB42D}"/>
                      </a:ext>
                    </a:extLst>
                  </p:cNvPr>
                  <p:cNvSpPr/>
                  <p:nvPr/>
                </p:nvSpPr>
                <p:spPr>
                  <a:xfrm>
                    <a:off x="4352765" y="2600723"/>
                    <a:ext cx="288000" cy="288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0" rIns="0" bIns="7200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Owal 44">
                    <a:extLst>
                      <a:ext uri="{FF2B5EF4-FFF2-40B4-BE49-F238E27FC236}">
                        <a16:creationId xmlns:a16="http://schemas.microsoft.com/office/drawing/2014/main" id="{99CD3A2F-CFC2-4336-905D-4D4BCBAAB42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2765" y="2600723"/>
                    <a:ext cx="288000" cy="288000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 b="-81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Prostokąt: zaokrąglone rogi 45">
                    <a:extLst>
                      <a:ext uri="{FF2B5EF4-FFF2-40B4-BE49-F238E27FC236}">
                        <a16:creationId xmlns:a16="http://schemas.microsoft.com/office/drawing/2014/main" id="{D81A6A1B-49B5-4422-A3EC-989862CEC25F}"/>
                      </a:ext>
                    </a:extLst>
                  </p:cNvPr>
                  <p:cNvSpPr/>
                  <p:nvPr/>
                </p:nvSpPr>
                <p:spPr>
                  <a:xfrm>
                    <a:off x="3508438" y="1405827"/>
                    <a:ext cx="1649942" cy="638792"/>
                  </a:xfrm>
                  <a:prstGeom prst="round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t" anchorCtr="0"/>
                  <a:lstStyle/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=|</m:t>
                        </m:r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a14:m>
                    <a:r>
                      <a:rPr lang="pl-PL" sz="1600" dirty="0"/>
                      <a:t>, </a:t>
                    </a:r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oMath>
                    </a14:m>
                    <a:br>
                      <a:rPr lang="pl-PL" sz="1600" dirty="0"/>
                    </a:b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 sz="1600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6" name="Prostokąt: zaokrąglone rogi 45">
                    <a:extLst>
                      <a:ext uri="{FF2B5EF4-FFF2-40B4-BE49-F238E27FC236}">
                        <a16:creationId xmlns:a16="http://schemas.microsoft.com/office/drawing/2014/main" id="{D81A6A1B-49B5-4422-A3EC-989862CEC2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08438" y="1405827"/>
                    <a:ext cx="1649942" cy="638792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t="-46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pole tekstowe 39">
                  <a:extLst>
                    <a:ext uri="{FF2B5EF4-FFF2-40B4-BE49-F238E27FC236}">
                      <a16:creationId xmlns:a16="http://schemas.microsoft.com/office/drawing/2014/main" id="{94EA31CE-D3AC-4D82-A9ED-345D5888B2B5}"/>
                    </a:ext>
                  </a:extLst>
                </p:cNvPr>
                <p:cNvSpPr txBox="1"/>
                <p:nvPr/>
              </p:nvSpPr>
              <p:spPr>
                <a:xfrm>
                  <a:off x="4012955" y="2933386"/>
                  <a:ext cx="33981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40" name="pole tekstowe 39">
                  <a:extLst>
                    <a:ext uri="{FF2B5EF4-FFF2-40B4-BE49-F238E27FC236}">
                      <a16:creationId xmlns:a16="http://schemas.microsoft.com/office/drawing/2014/main" id="{94EA31CE-D3AC-4D82-A9ED-345D5888B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2955" y="2933386"/>
                  <a:ext cx="339810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23214" r="-10714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pole tekstowe 40">
                  <a:extLst>
                    <a:ext uri="{FF2B5EF4-FFF2-40B4-BE49-F238E27FC236}">
                      <a16:creationId xmlns:a16="http://schemas.microsoft.com/office/drawing/2014/main" id="{BF82F277-FA87-41B2-9509-302D46200CE6}"/>
                    </a:ext>
                  </a:extLst>
                </p:cNvPr>
                <p:cNvSpPr txBox="1"/>
                <p:nvPr/>
              </p:nvSpPr>
              <p:spPr>
                <a:xfrm>
                  <a:off x="4372835" y="2944038"/>
                  <a:ext cx="33981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41" name="pole tekstowe 40">
                  <a:extLst>
                    <a:ext uri="{FF2B5EF4-FFF2-40B4-BE49-F238E27FC236}">
                      <a16:creationId xmlns:a16="http://schemas.microsoft.com/office/drawing/2014/main" id="{BF82F277-FA87-41B2-9509-302D46200C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2835" y="2944038"/>
                  <a:ext cx="339810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28571" r="-16071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upa 46">
            <a:extLst>
              <a:ext uri="{FF2B5EF4-FFF2-40B4-BE49-F238E27FC236}">
                <a16:creationId xmlns:a16="http://schemas.microsoft.com/office/drawing/2014/main" id="{0762C009-A91A-4C9D-B73A-A2805E820596}"/>
              </a:ext>
            </a:extLst>
          </p:cNvPr>
          <p:cNvGrpSpPr/>
          <p:nvPr/>
        </p:nvGrpSpPr>
        <p:grpSpPr>
          <a:xfrm>
            <a:off x="7980062" y="3865307"/>
            <a:ext cx="1649942" cy="1907543"/>
            <a:chOff x="3508438" y="1405827"/>
            <a:chExt cx="1649942" cy="1907543"/>
          </a:xfrm>
        </p:grpSpPr>
        <p:grpSp>
          <p:nvGrpSpPr>
            <p:cNvPr id="48" name="Grupa 47">
              <a:extLst>
                <a:ext uri="{FF2B5EF4-FFF2-40B4-BE49-F238E27FC236}">
                  <a16:creationId xmlns:a16="http://schemas.microsoft.com/office/drawing/2014/main" id="{083BFC1C-F9A0-47FE-B483-B3B2468F6031}"/>
                </a:ext>
              </a:extLst>
            </p:cNvPr>
            <p:cNvGrpSpPr/>
            <p:nvPr/>
          </p:nvGrpSpPr>
          <p:grpSpPr>
            <a:xfrm>
              <a:off x="3508438" y="1405827"/>
              <a:ext cx="1649942" cy="1553577"/>
              <a:chOff x="3508438" y="1405827"/>
              <a:chExt cx="1649942" cy="1553577"/>
            </a:xfrm>
          </p:grpSpPr>
          <p:sp>
            <p:nvSpPr>
              <p:cNvPr id="51" name="Prostokąt 50">
                <a:extLst>
                  <a:ext uri="{FF2B5EF4-FFF2-40B4-BE49-F238E27FC236}">
                    <a16:creationId xmlns:a16="http://schemas.microsoft.com/office/drawing/2014/main" id="{044149DA-5FA0-4D55-B08A-BF1EF1EFD48E}"/>
                  </a:ext>
                </a:extLst>
              </p:cNvPr>
              <p:cNvSpPr/>
              <p:nvPr/>
            </p:nvSpPr>
            <p:spPr>
              <a:xfrm>
                <a:off x="3993599" y="2205871"/>
                <a:ext cx="339810" cy="753533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Owal 51">
                    <a:extLst>
                      <a:ext uri="{FF2B5EF4-FFF2-40B4-BE49-F238E27FC236}">
                        <a16:creationId xmlns:a16="http://schemas.microsoft.com/office/drawing/2014/main" id="{4BB9014D-719C-4863-896B-000195D909F3}"/>
                      </a:ext>
                    </a:extLst>
                  </p:cNvPr>
                  <p:cNvSpPr/>
                  <p:nvPr/>
                </p:nvSpPr>
                <p:spPr>
                  <a:xfrm>
                    <a:off x="4027534" y="2243531"/>
                    <a:ext cx="288000" cy="288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0" rIns="0" bIns="7200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Owal 51">
                    <a:extLst>
                      <a:ext uri="{FF2B5EF4-FFF2-40B4-BE49-F238E27FC236}">
                        <a16:creationId xmlns:a16="http://schemas.microsoft.com/office/drawing/2014/main" id="{4BB9014D-719C-4863-896B-000195D909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7534" y="2243531"/>
                    <a:ext cx="288000" cy="288000"/>
                  </a:xfrm>
                  <a:prstGeom prst="ellipse">
                    <a:avLst/>
                  </a:prstGeom>
                  <a:blipFill>
                    <a:blip r:embed="rId19"/>
                    <a:stretch>
                      <a:fillRect r="-4082"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Prostokąt 52">
                <a:extLst>
                  <a:ext uri="{FF2B5EF4-FFF2-40B4-BE49-F238E27FC236}">
                    <a16:creationId xmlns:a16="http://schemas.microsoft.com/office/drawing/2014/main" id="{6B426270-C41A-4B8F-8F1C-261EB5A6ABC5}"/>
                  </a:ext>
                </a:extLst>
              </p:cNvPr>
              <p:cNvSpPr/>
              <p:nvPr/>
            </p:nvSpPr>
            <p:spPr>
              <a:xfrm>
                <a:off x="4338568" y="2205870"/>
                <a:ext cx="339810" cy="753533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Owal 53">
                    <a:extLst>
                      <a:ext uri="{FF2B5EF4-FFF2-40B4-BE49-F238E27FC236}">
                        <a16:creationId xmlns:a16="http://schemas.microsoft.com/office/drawing/2014/main" id="{AE623CDD-9B47-4C51-A918-CD00F42CC431}"/>
                      </a:ext>
                    </a:extLst>
                  </p:cNvPr>
                  <p:cNvSpPr/>
                  <p:nvPr/>
                </p:nvSpPr>
                <p:spPr>
                  <a:xfrm>
                    <a:off x="4364473" y="2590071"/>
                    <a:ext cx="288000" cy="288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tIns="0" rIns="0" bIns="72000" rtlCol="0" anchor="ctr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4" name="Owal 53">
                    <a:extLst>
                      <a:ext uri="{FF2B5EF4-FFF2-40B4-BE49-F238E27FC236}">
                        <a16:creationId xmlns:a16="http://schemas.microsoft.com/office/drawing/2014/main" id="{AE623CDD-9B47-4C51-A918-CD00F42CC43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4473" y="2590071"/>
                    <a:ext cx="288000" cy="288000"/>
                  </a:xfrm>
                  <a:prstGeom prst="ellipse">
                    <a:avLst/>
                  </a:prstGeom>
                  <a:blipFill>
                    <a:blip r:embed="rId20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Prostokąt: zaokrąglone rogi 54">
                    <a:extLst>
                      <a:ext uri="{FF2B5EF4-FFF2-40B4-BE49-F238E27FC236}">
                        <a16:creationId xmlns:a16="http://schemas.microsoft.com/office/drawing/2014/main" id="{6F461480-0A83-4B8D-B641-1653EB38946A}"/>
                      </a:ext>
                    </a:extLst>
                  </p:cNvPr>
                  <p:cNvSpPr/>
                  <p:nvPr/>
                </p:nvSpPr>
                <p:spPr>
                  <a:xfrm>
                    <a:off x="3508438" y="1405827"/>
                    <a:ext cx="1649942" cy="638792"/>
                  </a:xfrm>
                  <a:prstGeom prst="round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t" anchorCtr="0"/>
                  <a:lstStyle/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=|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a14:m>
                    <a:r>
                      <a:rPr lang="pl-PL" sz="1600" dirty="0"/>
                      <a:t>, </a:t>
                    </a:r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oMath>
                    </a14:m>
                    <a:br>
                      <a:rPr lang="pl-PL" sz="1600" dirty="0"/>
                    </a:b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 sz="1600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55" name="Prostokąt: zaokrąglone rogi 54">
                    <a:extLst>
                      <a:ext uri="{FF2B5EF4-FFF2-40B4-BE49-F238E27FC236}">
                        <a16:creationId xmlns:a16="http://schemas.microsoft.com/office/drawing/2014/main" id="{6F461480-0A83-4B8D-B641-1653EB38946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08438" y="1405827"/>
                    <a:ext cx="1649942" cy="638792"/>
                  </a:xfrm>
                  <a:prstGeom prst="roundRect">
                    <a:avLst/>
                  </a:prstGeom>
                  <a:blipFill>
                    <a:blip r:embed="rId21"/>
                    <a:stretch>
                      <a:fillRect t="-37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pole tekstowe 48">
                  <a:extLst>
                    <a:ext uri="{FF2B5EF4-FFF2-40B4-BE49-F238E27FC236}">
                      <a16:creationId xmlns:a16="http://schemas.microsoft.com/office/drawing/2014/main" id="{1AB63215-8CD3-4F69-95E8-CFF96E750C76}"/>
                    </a:ext>
                  </a:extLst>
                </p:cNvPr>
                <p:cNvSpPr txBox="1"/>
                <p:nvPr/>
              </p:nvSpPr>
              <p:spPr>
                <a:xfrm>
                  <a:off x="4012955" y="2933386"/>
                  <a:ext cx="33981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49" name="pole tekstowe 48">
                  <a:extLst>
                    <a:ext uri="{FF2B5EF4-FFF2-40B4-BE49-F238E27FC236}">
                      <a16:creationId xmlns:a16="http://schemas.microsoft.com/office/drawing/2014/main" id="{1AB63215-8CD3-4F69-95E8-CFF96E750C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2955" y="2933386"/>
                  <a:ext cx="339810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25000" r="-892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pole tekstowe 49">
                  <a:extLst>
                    <a:ext uri="{FF2B5EF4-FFF2-40B4-BE49-F238E27FC236}">
                      <a16:creationId xmlns:a16="http://schemas.microsoft.com/office/drawing/2014/main" id="{92D8A38E-0AA5-47BA-8678-31BEC47E9B48}"/>
                    </a:ext>
                  </a:extLst>
                </p:cNvPr>
                <p:cNvSpPr txBox="1"/>
                <p:nvPr/>
              </p:nvSpPr>
              <p:spPr>
                <a:xfrm>
                  <a:off x="4372835" y="2944038"/>
                  <a:ext cx="33981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50" name="pole tekstowe 49">
                  <a:extLst>
                    <a:ext uri="{FF2B5EF4-FFF2-40B4-BE49-F238E27FC236}">
                      <a16:creationId xmlns:a16="http://schemas.microsoft.com/office/drawing/2014/main" id="{92D8A38E-0AA5-47BA-8678-31BEC47E9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2835" y="2944038"/>
                  <a:ext cx="339810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30357" r="-14286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upa 60">
            <a:extLst>
              <a:ext uri="{FF2B5EF4-FFF2-40B4-BE49-F238E27FC236}">
                <a16:creationId xmlns:a16="http://schemas.microsoft.com/office/drawing/2014/main" id="{6867CB88-2B81-48C6-8030-9A4F69012652}"/>
              </a:ext>
            </a:extLst>
          </p:cNvPr>
          <p:cNvGrpSpPr/>
          <p:nvPr/>
        </p:nvGrpSpPr>
        <p:grpSpPr>
          <a:xfrm>
            <a:off x="5552388" y="3910437"/>
            <a:ext cx="2714919" cy="369332"/>
            <a:chOff x="5552388" y="3910437"/>
            <a:chExt cx="2714919" cy="369332"/>
          </a:xfrm>
        </p:grpSpPr>
        <p:cxnSp>
          <p:nvCxnSpPr>
            <p:cNvPr id="56" name="Łącznik prosty ze strzałką 20">
              <a:extLst>
                <a:ext uri="{FF2B5EF4-FFF2-40B4-BE49-F238E27FC236}">
                  <a16:creationId xmlns:a16="http://schemas.microsoft.com/office/drawing/2014/main" id="{EBE05676-8659-4594-A0FB-6B3F53ECFECF}"/>
                </a:ext>
              </a:extLst>
            </p:cNvPr>
            <p:cNvCxnSpPr>
              <a:cxnSpLocks/>
            </p:cNvCxnSpPr>
            <p:nvPr/>
          </p:nvCxnSpPr>
          <p:spPr>
            <a:xfrm>
              <a:off x="5552388" y="4279769"/>
              <a:ext cx="271491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60" name="pole tekstowe 59">
              <a:extLst>
                <a:ext uri="{FF2B5EF4-FFF2-40B4-BE49-F238E27FC236}">
                  <a16:creationId xmlns:a16="http://schemas.microsoft.com/office/drawing/2014/main" id="{24B93359-1E51-41E4-A4C9-07A5BEA79B80}"/>
                </a:ext>
              </a:extLst>
            </p:cNvPr>
            <p:cNvSpPr txBox="1"/>
            <p:nvPr/>
          </p:nvSpPr>
          <p:spPr>
            <a:xfrm>
              <a:off x="5917816" y="3910437"/>
              <a:ext cx="19347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800" dirty="0"/>
                <a:t>Same </a:t>
              </a:r>
              <a:r>
                <a:rPr lang="pl-PL" sz="1800" dirty="0" err="1"/>
                <a:t>Fock</a:t>
              </a:r>
              <a:r>
                <a:rPr lang="pl-PL" sz="1800" dirty="0"/>
                <a:t> </a:t>
              </a:r>
              <a:r>
                <a:rPr lang="pl-PL" sz="1800" dirty="0" err="1"/>
                <a:t>state</a:t>
              </a:r>
              <a:endParaRPr lang="en-US" sz="1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67296054-8067-47F0-97AA-1834095D1524}"/>
                  </a:ext>
                </a:extLst>
              </p:cNvPr>
              <p:cNvSpPr/>
              <p:nvPr/>
            </p:nvSpPr>
            <p:spPr>
              <a:xfrm>
                <a:off x="808975" y="3461553"/>
                <a:ext cx="4528426" cy="1309407"/>
              </a:xfrm>
              <a:prstGeom prst="roundRect">
                <a:avLst>
                  <a:gd name="adj" fmla="val 8696"/>
                </a:avLst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pl-PL" sz="2400" dirty="0"/>
                  <a:t>2 </a:t>
                </a:r>
                <a:r>
                  <a:rPr lang="pl-PL" sz="2400" dirty="0" err="1"/>
                  <a:t>distinguishable</a:t>
                </a:r>
                <a:r>
                  <a:rPr lang="pl-PL" sz="2400" dirty="0"/>
                  <a:t> </a:t>
                </a:r>
                <a:r>
                  <a:rPr lang="pl-PL" sz="2400" dirty="0" err="1"/>
                  <a:t>qubits</a:t>
                </a:r>
                <a:r>
                  <a:rPr lang="pl-PL" sz="24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𝔭</m:t>
                    </m:r>
                    <m:d>
                      <m:dPr>
                        <m:begChr m:val="|"/>
                        <m:endChr m:val="⟩"/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r>
                      <a:rPr lang="pl-PL" sz="2400" i="1">
                        <a:latin typeface="Cambria Math" panose="02040503050406030204" pitchFamily="18" charset="0"/>
                      </a:rPr>
                      <m:t>=1/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pl-PL" sz="2400" dirty="0"/>
                  <a:t>           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𝔭</m:t>
                    </m:r>
                    <m:d>
                      <m:dPr>
                        <m:begChr m:val="|"/>
                        <m:endChr m:val="⟩"/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pl-PL" sz="2400" i="1">
                        <a:latin typeface="Cambria Math" panose="02040503050406030204" pitchFamily="18" charset="0"/>
                      </a:rPr>
                      <m:t>=1/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pl-PL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𝔭</m:t>
                    </m:r>
                    <m:d>
                      <m:dPr>
                        <m:begChr m:val="|"/>
                        <m:endChr m:val="⟩"/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pl-PL" sz="2400" i="1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r>
                  <a:rPr lang="pl-PL" sz="2400" dirty="0"/>
                  <a:t>           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𝔭</m:t>
                    </m:r>
                    <m:d>
                      <m:dPr>
                        <m:begChr m:val="|"/>
                        <m:endChr m:val="⟩"/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pl-PL" sz="2400" i="1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endParaRPr lang="en-US" sz="2400" dirty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67296054-8067-47F0-97AA-1834095D1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75" y="3461553"/>
                <a:ext cx="4528426" cy="1309407"/>
              </a:xfrm>
              <a:prstGeom prst="roundRect">
                <a:avLst>
                  <a:gd name="adj" fmla="val 8696"/>
                </a:avLst>
              </a:prstGeom>
              <a:blipFill>
                <a:blip r:embed="rId24"/>
                <a:stretch>
                  <a:fillRect t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0CB44255-7189-44B4-8D1E-E9ED59A0AE8F}"/>
                  </a:ext>
                </a:extLst>
              </p:cNvPr>
              <p:cNvSpPr/>
              <p:nvPr/>
            </p:nvSpPr>
            <p:spPr>
              <a:xfrm>
                <a:off x="3968153" y="4059896"/>
                <a:ext cx="4528426" cy="1283131"/>
              </a:xfrm>
              <a:prstGeom prst="roundRect">
                <a:avLst>
                  <a:gd name="adj" fmla="val 8696"/>
                </a:avLst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l-PL" sz="2400" dirty="0"/>
                  <a:t> </a:t>
                </a:r>
                <a:r>
                  <a:rPr lang="pl-PL" sz="2400" dirty="0" err="1"/>
                  <a:t>indistinguishable</a:t>
                </a:r>
                <a:r>
                  <a:rPr lang="pl-PL" sz="2400" dirty="0"/>
                  <a:t> </a:t>
                </a:r>
                <a:r>
                  <a:rPr lang="pl-PL" sz="2400" dirty="0" err="1"/>
                  <a:t>qubits</a:t>
                </a:r>
                <a:r>
                  <a:rPr lang="pl-PL" sz="24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𝔭</m:t>
                    </m:r>
                    <m:d>
                      <m:dPr>
                        <m:begChr m:val="|"/>
                        <m:endChr m:val="⟩"/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  <m:r>
                      <a:rPr lang="pl-PL" sz="2400" i="1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r>
                  <a:rPr lang="pl-PL" sz="2400" dirty="0"/>
                  <a:t>           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𝔭</m:t>
                    </m:r>
                    <m:d>
                      <m:dPr>
                        <m:begChr m:val="|"/>
                        <m:endChr m:val="⟩"/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pl-PL" sz="2400" i="1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endParaRPr lang="pl-PL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pl-PL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𝖕</m:t>
                    </m:r>
                    <m:d>
                      <m:dPr>
                        <m:begChr m:val="|"/>
                        <m:endChr m:val="⟩"/>
                        <m:ctrlPr>
                          <a:rPr lang="pl-P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pl-PL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l-PL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pl-PL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pl-PL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0CB44255-7189-44B4-8D1E-E9ED59A0A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153" y="4059896"/>
                <a:ext cx="4528426" cy="1283131"/>
              </a:xfrm>
              <a:prstGeom prst="roundRect">
                <a:avLst>
                  <a:gd name="adj" fmla="val 8696"/>
                </a:avLst>
              </a:prstGeom>
              <a:blipFill>
                <a:blip r:embed="rId25"/>
                <a:stretch>
                  <a:fillRect t="-939" b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Prostokąt: zaokrąglone rogi 63">
            <a:extLst>
              <a:ext uri="{FF2B5EF4-FFF2-40B4-BE49-F238E27FC236}">
                <a16:creationId xmlns:a16="http://schemas.microsoft.com/office/drawing/2014/main" id="{432F58A2-90A7-4D50-B6AD-D1DE0350F73F}"/>
              </a:ext>
            </a:extLst>
          </p:cNvPr>
          <p:cNvSpPr/>
          <p:nvPr/>
        </p:nvSpPr>
        <p:spPr>
          <a:xfrm rot="19584647">
            <a:off x="2136556" y="4080301"/>
            <a:ext cx="4192910" cy="10953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/>
              <a:t>To </a:t>
            </a:r>
            <a:r>
              <a:rPr lang="pl-PL" sz="4400" dirty="0" err="1"/>
              <a:t>distinguish</a:t>
            </a:r>
            <a:r>
              <a:rPr lang="pl-PL" sz="4400" dirty="0"/>
              <a:t> ??</a:t>
            </a:r>
            <a:endParaRPr lang="en-US" sz="4400" dirty="0"/>
          </a:p>
        </p:txBody>
      </p:sp>
      <p:sp>
        <p:nvSpPr>
          <p:cNvPr id="65" name="Prostokąt: zaokrąglone rogi 64">
            <a:extLst>
              <a:ext uri="{FF2B5EF4-FFF2-40B4-BE49-F238E27FC236}">
                <a16:creationId xmlns:a16="http://schemas.microsoft.com/office/drawing/2014/main" id="{35127D85-0635-4E34-A512-2D0A845B0DD7}"/>
              </a:ext>
            </a:extLst>
          </p:cNvPr>
          <p:cNvSpPr/>
          <p:nvPr/>
        </p:nvSpPr>
        <p:spPr>
          <a:xfrm rot="2080094">
            <a:off x="5360758" y="4323639"/>
            <a:ext cx="4952494" cy="10953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/>
              <a:t>Not to </a:t>
            </a:r>
            <a:r>
              <a:rPr lang="pl-PL" sz="4400" dirty="0" err="1"/>
              <a:t>distinguish</a:t>
            </a:r>
            <a:r>
              <a:rPr lang="pl-PL" sz="4400" dirty="0"/>
              <a:t> ??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8166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2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4363020-0E2D-458B-9EA9-5C434F30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6151776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>
                <a:solidFill>
                  <a:srgbClr val="FFFFFF"/>
                </a:solidFill>
              </a:rPr>
              <a:t>To be </a:t>
            </a:r>
            <a:r>
              <a:rPr lang="pl-PL" sz="5200" dirty="0" err="1">
                <a:solidFill>
                  <a:srgbClr val="FFFFFF"/>
                </a:solidFill>
              </a:rPr>
              <a:t>formally</a:t>
            </a:r>
            <a:r>
              <a:rPr lang="pl-PL" sz="5200" dirty="0">
                <a:solidFill>
                  <a:srgbClr val="FFFFFF"/>
                </a:solidFill>
              </a:rPr>
              <a:t> </a:t>
            </a:r>
            <a:r>
              <a:rPr lang="pl-PL" sz="5200" dirty="0" err="1">
                <a:solidFill>
                  <a:srgbClr val="FFFFFF"/>
                </a:solidFill>
              </a:rPr>
              <a:t>correct</a:t>
            </a:r>
            <a:r>
              <a:rPr lang="pl-PL" sz="5200" dirty="0">
                <a:solidFill>
                  <a:srgbClr val="FFFFFF"/>
                </a:solidFill>
              </a:rPr>
              <a:t> …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1AB837E-8F88-4F2A-BC7E-EFB7AE04F6C5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D5B7EC4-EFA8-44D8-8C8A-3E4748B5CAB5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: zaokrąglone rogi 6">
                <a:extLst>
                  <a:ext uri="{FF2B5EF4-FFF2-40B4-BE49-F238E27FC236}">
                    <a16:creationId xmlns:a16="http://schemas.microsoft.com/office/drawing/2014/main" id="{B0F31000-780A-44CE-9BB8-5674DF116765}"/>
                  </a:ext>
                </a:extLst>
              </p:cNvPr>
              <p:cNvSpPr/>
              <p:nvPr/>
            </p:nvSpPr>
            <p:spPr>
              <a:xfrm>
                <a:off x="3746920" y="1358130"/>
                <a:ext cx="4698160" cy="1243668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:r>
                  <a:rPr lang="pl-PL" sz="2400" b="0" i="0" dirty="0">
                    <a:latin typeface="Cambria Math" panose="02040503050406030204" pitchFamily="18" charset="0"/>
                  </a:rPr>
                  <a:t>Full </a:t>
                </a:r>
                <a:r>
                  <a:rPr lang="pl-PL" sz="2400" b="0" i="0" dirty="0" err="1">
                    <a:latin typeface="Cambria Math" panose="02040503050406030204" pitchFamily="18" charset="0"/>
                  </a:rPr>
                  <a:t>Fock</a:t>
                </a:r>
                <a:r>
                  <a:rPr lang="pl-PL" sz="2400" b="0" i="0" dirty="0">
                    <a:latin typeface="Cambria Math" panose="02040503050406030204" pitchFamily="18" charset="0"/>
                  </a:rPr>
                  <a:t> space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l-PL" sz="4400" b="0" i="0" dirty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pl-PL" sz="4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sSub>
                        <m:sSubPr>
                          <m:ctrlP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Prostokąt: zaokrąglone rogi 6">
                <a:extLst>
                  <a:ext uri="{FF2B5EF4-FFF2-40B4-BE49-F238E27FC236}">
                    <a16:creationId xmlns:a16="http://schemas.microsoft.com/office/drawing/2014/main" id="{B0F31000-780A-44CE-9BB8-5674DF116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920" y="1358130"/>
                <a:ext cx="4698160" cy="1243668"/>
              </a:xfrm>
              <a:prstGeom prst="roundRect">
                <a:avLst/>
              </a:prstGeom>
              <a:blipFill>
                <a:blip r:embed="rId2"/>
                <a:stretch>
                  <a:fillRect t="-2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: zaokrąglone rogi 7">
                <a:extLst>
                  <a:ext uri="{FF2B5EF4-FFF2-40B4-BE49-F238E27FC236}">
                    <a16:creationId xmlns:a16="http://schemas.microsoft.com/office/drawing/2014/main" id="{9EC70F8D-10A2-4D8B-B02B-9FD82B2598CE}"/>
                  </a:ext>
                </a:extLst>
              </p:cNvPr>
              <p:cNvSpPr/>
              <p:nvPr/>
            </p:nvSpPr>
            <p:spPr>
              <a:xfrm>
                <a:off x="637304" y="3012535"/>
                <a:ext cx="5584388" cy="1243668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:r>
                  <a:rPr lang="pl-PL" sz="2400" b="0" i="0" dirty="0">
                    <a:latin typeface="Cambria Math" panose="02040503050406030204" pitchFamily="18" charset="0"/>
                  </a:rPr>
                  <a:t>Symmetric (</a:t>
                </a:r>
                <a:r>
                  <a:rPr lang="pl-PL" sz="2400" b="0" i="0" dirty="0" err="1">
                    <a:latin typeface="Cambria Math" panose="02040503050406030204" pitchFamily="18" charset="0"/>
                  </a:rPr>
                  <a:t>Bosonic</a:t>
                </a:r>
                <a:r>
                  <a:rPr lang="pl-PL" sz="2400" b="0" i="0" dirty="0">
                    <a:latin typeface="Cambria Math" panose="02040503050406030204" pitchFamily="18" charset="0"/>
                  </a:rPr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l-PL" sz="4400" b="0" i="0" dirty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pl-PL" sz="4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sSub>
                        <m:sSubPr>
                          <m:ctrlP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Prostokąt: zaokrąglone rogi 7">
                <a:extLst>
                  <a:ext uri="{FF2B5EF4-FFF2-40B4-BE49-F238E27FC236}">
                    <a16:creationId xmlns:a16="http://schemas.microsoft.com/office/drawing/2014/main" id="{9EC70F8D-10A2-4D8B-B02B-9FD82B259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4" y="3012535"/>
                <a:ext cx="5584388" cy="1243668"/>
              </a:xfrm>
              <a:prstGeom prst="roundRect">
                <a:avLst/>
              </a:prstGeom>
              <a:blipFill>
                <a:blip r:embed="rId3"/>
                <a:stretch>
                  <a:fillRect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: zaokrąglone rogi 8">
                <a:extLst>
                  <a:ext uri="{FF2B5EF4-FFF2-40B4-BE49-F238E27FC236}">
                    <a16:creationId xmlns:a16="http://schemas.microsoft.com/office/drawing/2014/main" id="{732CA141-C664-4EE2-809B-241A38A4371C}"/>
                  </a:ext>
                </a:extLst>
              </p:cNvPr>
              <p:cNvSpPr/>
              <p:nvPr/>
            </p:nvSpPr>
            <p:spPr>
              <a:xfrm>
                <a:off x="6297399" y="2982032"/>
                <a:ext cx="5584388" cy="1243668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:r>
                  <a:rPr lang="pl-PL" sz="2400" b="0" i="0" dirty="0" err="1">
                    <a:latin typeface="Cambria Math" panose="02040503050406030204" pitchFamily="18" charset="0"/>
                  </a:rPr>
                  <a:t>Antysymmetric</a:t>
                </a:r>
                <a:r>
                  <a:rPr lang="pl-PL" sz="2400" b="0" i="0" dirty="0">
                    <a:latin typeface="Cambria Math" panose="02040503050406030204" pitchFamily="18" charset="0"/>
                  </a:rPr>
                  <a:t> (</a:t>
                </a:r>
                <a:r>
                  <a:rPr lang="pl-PL" sz="2400" b="0" i="0" dirty="0" err="1">
                    <a:latin typeface="Cambria Math" panose="02040503050406030204" pitchFamily="18" charset="0"/>
                  </a:rPr>
                  <a:t>Fermionic</a:t>
                </a:r>
                <a:r>
                  <a:rPr lang="pl-PL" sz="2400" b="0" i="0" dirty="0">
                    <a:latin typeface="Cambria Math" panose="02040503050406030204" pitchFamily="18" charset="0"/>
                  </a:rPr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l-PL" sz="4400" b="0" i="0" dirty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pl-PL" sz="4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sSub>
                        <m:sSubPr>
                          <m:ctrlP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pl-PL" sz="4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Prostokąt: zaokrąglone rogi 8">
                <a:extLst>
                  <a:ext uri="{FF2B5EF4-FFF2-40B4-BE49-F238E27FC236}">
                    <a16:creationId xmlns:a16="http://schemas.microsoft.com/office/drawing/2014/main" id="{732CA141-C664-4EE2-809B-241A38A43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399" y="2982032"/>
                <a:ext cx="5584388" cy="1243668"/>
              </a:xfrm>
              <a:prstGeom prst="roundRect">
                <a:avLst/>
              </a:prstGeom>
              <a:blipFill>
                <a:blip r:embed="rId4"/>
                <a:stretch>
                  <a:fillRect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: zaokrąglone rogi 9">
                <a:extLst>
                  <a:ext uri="{FF2B5EF4-FFF2-40B4-BE49-F238E27FC236}">
                    <a16:creationId xmlns:a16="http://schemas.microsoft.com/office/drawing/2014/main" id="{B897AA55-3F4A-4CAD-A92A-C67810EA2FDE}"/>
                  </a:ext>
                </a:extLst>
              </p:cNvPr>
              <p:cNvSpPr/>
              <p:nvPr/>
            </p:nvSpPr>
            <p:spPr>
              <a:xfrm>
                <a:off x="637304" y="4605935"/>
                <a:ext cx="5584388" cy="1418224"/>
              </a:xfrm>
              <a:prstGeom prst="roundRect">
                <a:avLst>
                  <a:gd name="adj" fmla="val 10867"/>
                </a:avLst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:r>
                  <a:rPr lang="pl-PL" sz="2400" b="0" i="0" dirty="0">
                    <a:latin typeface="Cambria Math" panose="02040503050406030204" pitchFamily="18" charset="0"/>
                  </a:rPr>
                  <a:t>Symmetric (</a:t>
                </a:r>
                <a:r>
                  <a:rPr lang="pl-PL" sz="2400" b="0" i="0" dirty="0" err="1">
                    <a:latin typeface="Cambria Math" panose="02040503050406030204" pitchFamily="18" charset="0"/>
                  </a:rPr>
                  <a:t>Bosonic</a:t>
                </a:r>
                <a:r>
                  <a:rPr lang="pl-PL" sz="2400" b="0" i="0" dirty="0">
                    <a:latin typeface="Cambria Math" panose="02040503050406030204" pitchFamily="18" charset="0"/>
                  </a:rPr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∨…∨</m:t>
                      </m:r>
                      <m:sSub>
                        <m:sSub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pl-P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pl-P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Prostokąt: zaokrąglone rogi 9">
                <a:extLst>
                  <a:ext uri="{FF2B5EF4-FFF2-40B4-BE49-F238E27FC236}">
                    <a16:creationId xmlns:a16="http://schemas.microsoft.com/office/drawing/2014/main" id="{B897AA55-3F4A-4CAD-A92A-C67810EA2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4" y="4605935"/>
                <a:ext cx="5584388" cy="1418224"/>
              </a:xfrm>
              <a:prstGeom prst="roundRect">
                <a:avLst>
                  <a:gd name="adj" fmla="val 10867"/>
                </a:avLst>
              </a:prstGeom>
              <a:blipFill>
                <a:blip r:embed="rId5"/>
                <a:stretch>
                  <a:fillRect t="-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ostokąt: zaokrąglone rogi 10">
                <a:extLst>
                  <a:ext uri="{FF2B5EF4-FFF2-40B4-BE49-F238E27FC236}">
                    <a16:creationId xmlns:a16="http://schemas.microsoft.com/office/drawing/2014/main" id="{445B20D4-12CF-49D9-83F1-AAB6D8FB1FD4}"/>
                  </a:ext>
                </a:extLst>
              </p:cNvPr>
              <p:cNvSpPr/>
              <p:nvPr/>
            </p:nvSpPr>
            <p:spPr>
              <a:xfrm>
                <a:off x="1186467" y="2755549"/>
                <a:ext cx="4849589" cy="3611407"/>
              </a:xfrm>
              <a:prstGeom prst="roundRect">
                <a:avLst>
                  <a:gd name="adj" fmla="val 3831"/>
                </a:avLst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begChr m:val="|"/>
                          <m:endChr m:val="⟩"/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</m:num>
                        <m:den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pl-PL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l-PL" sz="2800" i="1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begChr m:val="|"/>
                          <m:endChr m:val="⟩"/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l-PL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pl-PL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l-PL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pl-PL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pl-PL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num>
                        <m:den>
                          <m:r>
                            <a:rPr lang="pl-PL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l-PL" sz="2800" i="1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begChr m:val="|"/>
                          <m:endChr m:val="⟩"/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l-PL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pl-PL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  <m:r>
                            <a:rPr lang="pl-PL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pl-PL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e>
                          </m:d>
                        </m:num>
                        <m:den>
                          <m:r>
                            <a:rPr lang="pl-PL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l-PL" sz="2800" i="1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begChr m:val="|"/>
                          <m:endChr m:val="⟩"/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l-PL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</m:num>
                        <m:den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l-PL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8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l-PL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pl-PL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pl-PL" sz="2800" b="0" dirty="0"/>
              </a:p>
              <a:p>
                <a:pPr algn="ctr"/>
                <a:endParaRPr lang="en-US" sz="4800" dirty="0"/>
              </a:p>
            </p:txBody>
          </p:sp>
        </mc:Choice>
        <mc:Fallback xmlns="">
          <p:sp>
            <p:nvSpPr>
              <p:cNvPr id="11" name="Prostokąt: zaokrąglone rogi 10">
                <a:extLst>
                  <a:ext uri="{FF2B5EF4-FFF2-40B4-BE49-F238E27FC236}">
                    <a16:creationId xmlns:a16="http://schemas.microsoft.com/office/drawing/2014/main" id="{445B20D4-12CF-49D9-83F1-AAB6D8FB1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467" y="2755549"/>
                <a:ext cx="4849589" cy="3611407"/>
              </a:xfrm>
              <a:prstGeom prst="roundRect">
                <a:avLst>
                  <a:gd name="adj" fmla="val 3831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ostokąt: zaokrąglone rogi 11">
                <a:extLst>
                  <a:ext uri="{FF2B5EF4-FFF2-40B4-BE49-F238E27FC236}">
                    <a16:creationId xmlns:a16="http://schemas.microsoft.com/office/drawing/2014/main" id="{A280BAD7-AC71-4586-97CF-00F0FBC6E38C}"/>
                  </a:ext>
                </a:extLst>
              </p:cNvPr>
              <p:cNvSpPr/>
              <p:nvPr/>
            </p:nvSpPr>
            <p:spPr>
              <a:xfrm>
                <a:off x="6297399" y="4605934"/>
                <a:ext cx="5584388" cy="1418224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:r>
                  <a:rPr lang="pl-PL" sz="2400" b="0" i="0" dirty="0">
                    <a:latin typeface="Cambria Math" panose="02040503050406030204" pitchFamily="18" charset="0"/>
                  </a:rPr>
                  <a:t>Antysymmetric (</a:t>
                </a:r>
                <a:r>
                  <a:rPr lang="pl-PL" sz="2400" b="0" i="0" dirty="0" err="1">
                    <a:latin typeface="Cambria Math" panose="02040503050406030204" pitchFamily="18" charset="0"/>
                  </a:rPr>
                  <a:t>Fermionic</a:t>
                </a:r>
                <a:r>
                  <a:rPr lang="pl-PL" sz="2400" b="0" i="0" dirty="0">
                    <a:latin typeface="Cambria Math" panose="02040503050406030204" pitchFamily="18" charset="0"/>
                  </a:rPr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l-PL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000" b="0" i="1" dirty="0" smtClean="0">
                          <a:latin typeface="Cambria Math" panose="02040503050406030204" pitchFamily="18" charset="0"/>
                        </a:rPr>
                        <m:t>∧…∧</m:t>
                      </m:r>
                      <m:sSub>
                        <m:sSubPr>
                          <m:ctrlPr>
                            <a:rPr lang="pl-PL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l-PL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sz="2000" b="0" i="1" dirty="0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func>
                            <m:funcPr>
                              <m:ctrlP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 sz="2000" b="0" i="0" smtClean="0">
                                  <a:latin typeface="Cambria Math" panose="02040503050406030204" pitchFamily="18" charset="0"/>
                                </a:rPr>
                                <m:t>sgn</m:t>
                              </m:r>
                            </m:fName>
                            <m:e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func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⊗…⊗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Prostokąt: zaokrąglone rogi 11">
                <a:extLst>
                  <a:ext uri="{FF2B5EF4-FFF2-40B4-BE49-F238E27FC236}">
                    <a16:creationId xmlns:a16="http://schemas.microsoft.com/office/drawing/2014/main" id="{A280BAD7-AC71-4586-97CF-00F0FBC6E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399" y="4605934"/>
                <a:ext cx="5584388" cy="1418224"/>
              </a:xfrm>
              <a:prstGeom prst="roundRect">
                <a:avLst/>
              </a:prstGeom>
              <a:blipFill>
                <a:blip r:embed="rId7"/>
                <a:stretch>
                  <a:fillRect t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a 15">
            <a:extLst>
              <a:ext uri="{FF2B5EF4-FFF2-40B4-BE49-F238E27FC236}">
                <a16:creationId xmlns:a16="http://schemas.microsoft.com/office/drawing/2014/main" id="{715A6F84-5D09-4FFB-B2E0-B17C8BC230E1}"/>
              </a:ext>
            </a:extLst>
          </p:cNvPr>
          <p:cNvGrpSpPr/>
          <p:nvPr/>
        </p:nvGrpSpPr>
        <p:grpSpPr>
          <a:xfrm>
            <a:off x="1270933" y="3789575"/>
            <a:ext cx="557867" cy="1418224"/>
            <a:chOff x="1270933" y="3789575"/>
            <a:chExt cx="557867" cy="1418224"/>
          </a:xfrm>
        </p:grpSpPr>
        <p:sp>
          <p:nvSpPr>
            <p:cNvPr id="3" name="Nawias klamrowy otwierający 2">
              <a:extLst>
                <a:ext uri="{FF2B5EF4-FFF2-40B4-BE49-F238E27FC236}">
                  <a16:creationId xmlns:a16="http://schemas.microsoft.com/office/drawing/2014/main" id="{25D9AD95-15A5-4F60-93D4-A232B497C31C}"/>
                </a:ext>
              </a:extLst>
            </p:cNvPr>
            <p:cNvSpPr/>
            <p:nvPr/>
          </p:nvSpPr>
          <p:spPr>
            <a:xfrm>
              <a:off x="1640264" y="3789575"/>
              <a:ext cx="188536" cy="1418224"/>
            </a:xfrm>
            <a:prstGeom prst="leftBrace">
              <a:avLst>
                <a:gd name="adj1" fmla="val 99999"/>
                <a:gd name="adj2" fmla="val 5000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7DA05DC0-4509-4D6A-BD79-19A9CA1EE018}"/>
                </a:ext>
              </a:extLst>
            </p:cNvPr>
            <p:cNvSpPr txBox="1"/>
            <p:nvPr/>
          </p:nvSpPr>
          <p:spPr>
            <a:xfrm rot="16200000">
              <a:off x="746487" y="4314022"/>
              <a:ext cx="141822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800" b="0" i="0" dirty="0" err="1">
                  <a:latin typeface="Cambria Math" panose="02040503050406030204" pitchFamily="18" charset="0"/>
                </a:rPr>
                <a:t>Equal</a:t>
              </a:r>
              <a:r>
                <a:rPr lang="pl-PL" dirty="0">
                  <a:latin typeface="Cambria Math" panose="02040503050406030204" pitchFamily="18" charset="0"/>
                </a:rPr>
                <a:t>  !!</a:t>
              </a:r>
              <a:endParaRPr lang="pl-PL" sz="1800" b="0" i="0" dirty="0">
                <a:latin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rostokąt: zaokrąglone rogi 16">
                <a:extLst>
                  <a:ext uri="{FF2B5EF4-FFF2-40B4-BE49-F238E27FC236}">
                    <a16:creationId xmlns:a16="http://schemas.microsoft.com/office/drawing/2014/main" id="{4A2A66FC-C982-4D5F-BFCB-9A6738892ED5}"/>
                  </a:ext>
                </a:extLst>
              </p:cNvPr>
              <p:cNvSpPr/>
              <p:nvPr/>
            </p:nvSpPr>
            <p:spPr>
              <a:xfrm>
                <a:off x="6609182" y="2755549"/>
                <a:ext cx="4849589" cy="3611407"/>
              </a:xfrm>
              <a:prstGeom prst="roundRect">
                <a:avLst>
                  <a:gd name="adj" fmla="val 3831"/>
                </a:avLst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begChr m:val="|"/>
                          <m:endChr m:val="⟩"/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</m:num>
                        <m:den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l-PL" sz="28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begChr m:val="|"/>
                          <m:endChr m:val="⟩"/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l-PL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pl-PL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l-PL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pl-PL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pl-PL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l-PL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pl-PL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l-PL" sz="28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begChr m:val="|"/>
                          <m:endChr m:val="⟩"/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l-PL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pl-PL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  <m:r>
                            <a:rPr lang="pl-PL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pl-PL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e>
                          </m:d>
                        </m:num>
                        <m:den>
                          <m:r>
                            <a:rPr lang="pl-PL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l-PL" sz="28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begChr m:val="|"/>
                          <m:endChr m:val="⟩"/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l-PL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</m:num>
                        <m:den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l-PL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7" name="Prostokąt: zaokrąglone rogi 16">
                <a:extLst>
                  <a:ext uri="{FF2B5EF4-FFF2-40B4-BE49-F238E27FC236}">
                    <a16:creationId xmlns:a16="http://schemas.microsoft.com/office/drawing/2014/main" id="{4A2A66FC-C982-4D5F-BFCB-9A6738892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182" y="2755549"/>
                <a:ext cx="4849589" cy="3611407"/>
              </a:xfrm>
              <a:prstGeom prst="roundRect">
                <a:avLst>
                  <a:gd name="adj" fmla="val 3831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a 17">
            <a:extLst>
              <a:ext uri="{FF2B5EF4-FFF2-40B4-BE49-F238E27FC236}">
                <a16:creationId xmlns:a16="http://schemas.microsoft.com/office/drawing/2014/main" id="{645D6293-BF89-42ED-8DE1-B9599624E21A}"/>
              </a:ext>
            </a:extLst>
          </p:cNvPr>
          <p:cNvGrpSpPr/>
          <p:nvPr/>
        </p:nvGrpSpPr>
        <p:grpSpPr>
          <a:xfrm>
            <a:off x="6744378" y="3783030"/>
            <a:ext cx="557867" cy="1418224"/>
            <a:chOff x="1270933" y="3789575"/>
            <a:chExt cx="557867" cy="1418224"/>
          </a:xfrm>
        </p:grpSpPr>
        <p:sp>
          <p:nvSpPr>
            <p:cNvPr id="19" name="Nawias klamrowy otwierający 18">
              <a:extLst>
                <a:ext uri="{FF2B5EF4-FFF2-40B4-BE49-F238E27FC236}">
                  <a16:creationId xmlns:a16="http://schemas.microsoft.com/office/drawing/2014/main" id="{C0873F7B-A305-43F0-9523-C35CBD509A22}"/>
                </a:ext>
              </a:extLst>
            </p:cNvPr>
            <p:cNvSpPr/>
            <p:nvPr/>
          </p:nvSpPr>
          <p:spPr>
            <a:xfrm>
              <a:off x="1640264" y="3789575"/>
              <a:ext cx="188536" cy="1418224"/>
            </a:xfrm>
            <a:prstGeom prst="leftBrace">
              <a:avLst>
                <a:gd name="adj1" fmla="val 99999"/>
                <a:gd name="adj2" fmla="val 5000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FEEF1C60-323C-4B8D-BEF8-D98BC0D51896}"/>
                </a:ext>
              </a:extLst>
            </p:cNvPr>
            <p:cNvSpPr txBox="1"/>
            <p:nvPr/>
          </p:nvSpPr>
          <p:spPr>
            <a:xfrm rot="16200000">
              <a:off x="746487" y="4314022"/>
              <a:ext cx="141822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800" b="0" i="0" dirty="0" err="1">
                  <a:latin typeface="Cambria Math" panose="02040503050406030204" pitchFamily="18" charset="0"/>
                </a:rPr>
                <a:t>Different</a:t>
              </a:r>
              <a:endParaRPr lang="pl-PL" sz="1800" b="0" i="0" dirty="0">
                <a:latin typeface="Cambria Math" panose="02040503050406030204" pitchFamily="18" charset="0"/>
              </a:endParaRPr>
            </a:p>
          </p:txBody>
        </p:sp>
      </p:grp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B286A457-7D30-4D8B-97C3-DC32950C770E}"/>
              </a:ext>
            </a:extLst>
          </p:cNvPr>
          <p:cNvSpPr/>
          <p:nvPr/>
        </p:nvSpPr>
        <p:spPr>
          <a:xfrm>
            <a:off x="6619291" y="6040615"/>
            <a:ext cx="4849589" cy="4764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/>
              <a:t>Pauli </a:t>
            </a:r>
            <a:r>
              <a:rPr lang="pl-PL" sz="4400" dirty="0" err="1"/>
              <a:t>exclusion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id="{E6214FD7-4205-47D8-8692-AD6569A36E80}"/>
                  </a:ext>
                </a:extLst>
              </p:cNvPr>
              <p:cNvSpPr/>
              <p:nvPr/>
            </p:nvSpPr>
            <p:spPr>
              <a:xfrm>
                <a:off x="3267327" y="4034942"/>
                <a:ext cx="2607056" cy="9144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pl-PL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l-PL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l-PL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pl-PL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id="{E6214FD7-4205-47D8-8692-AD6569A36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27" y="4034942"/>
                <a:ext cx="2607056" cy="914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8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4363020-0E2D-458B-9EA9-5C434F30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5452529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 err="1">
                <a:solidFill>
                  <a:srgbClr val="FFFFFF"/>
                </a:solidFill>
              </a:rPr>
              <a:t>Producing</a:t>
            </a:r>
            <a:r>
              <a:rPr lang="pl-PL" sz="5200" dirty="0">
                <a:solidFill>
                  <a:srgbClr val="FFFFFF"/>
                </a:solidFill>
              </a:rPr>
              <a:t> </a:t>
            </a:r>
            <a:r>
              <a:rPr lang="pl-PL" sz="5200" dirty="0" err="1">
                <a:solidFill>
                  <a:srgbClr val="FFFFFF"/>
                </a:solidFill>
              </a:rPr>
              <a:t>states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1AB837E-8F88-4F2A-BC7E-EFB7AE04F6C5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D5B7EC4-EFA8-44D8-8C8A-3E4748B5CAB5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upa 6">
            <a:extLst>
              <a:ext uri="{FF2B5EF4-FFF2-40B4-BE49-F238E27FC236}">
                <a16:creationId xmlns:a16="http://schemas.microsoft.com/office/drawing/2014/main" id="{0B919DA8-4F52-4C11-9D22-8D460A2B180A}"/>
              </a:ext>
            </a:extLst>
          </p:cNvPr>
          <p:cNvGrpSpPr/>
          <p:nvPr/>
        </p:nvGrpSpPr>
        <p:grpSpPr>
          <a:xfrm>
            <a:off x="1815654" y="3202356"/>
            <a:ext cx="1649942" cy="1553067"/>
            <a:chOff x="3508438" y="1760303"/>
            <a:chExt cx="1649942" cy="1553067"/>
          </a:xfrm>
        </p:grpSpPr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58C026DF-8967-45D6-9669-9375B12EAA7C}"/>
                </a:ext>
              </a:extLst>
            </p:cNvPr>
            <p:cNvGrpSpPr/>
            <p:nvPr/>
          </p:nvGrpSpPr>
          <p:grpSpPr>
            <a:xfrm>
              <a:off x="3508438" y="1760303"/>
              <a:ext cx="1649942" cy="1199101"/>
              <a:chOff x="3508438" y="1760303"/>
              <a:chExt cx="1649942" cy="1199101"/>
            </a:xfrm>
          </p:grpSpPr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41A50C69-D2ED-4093-949A-6A2E40E8AF8D}"/>
                  </a:ext>
                </a:extLst>
              </p:cNvPr>
              <p:cNvSpPr/>
              <p:nvPr/>
            </p:nvSpPr>
            <p:spPr>
              <a:xfrm>
                <a:off x="3993599" y="2205871"/>
                <a:ext cx="339810" cy="753533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id="{E9B85497-46F2-46A4-B709-8204B3A74A6A}"/>
                  </a:ext>
                </a:extLst>
              </p:cNvPr>
              <p:cNvSpPr/>
              <p:nvPr/>
            </p:nvSpPr>
            <p:spPr>
              <a:xfrm>
                <a:off x="4338568" y="2205870"/>
                <a:ext cx="339810" cy="753533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Prostokąt: zaokrąglone rogi 14">
                    <a:extLst>
                      <a:ext uri="{FF2B5EF4-FFF2-40B4-BE49-F238E27FC236}">
                        <a16:creationId xmlns:a16="http://schemas.microsoft.com/office/drawing/2014/main" id="{EF7294F9-F9C6-4484-BA1E-FEC5DD80BAF0}"/>
                      </a:ext>
                    </a:extLst>
                  </p:cNvPr>
                  <p:cNvSpPr/>
                  <p:nvPr/>
                </p:nvSpPr>
                <p:spPr>
                  <a:xfrm>
                    <a:off x="3508438" y="1760303"/>
                    <a:ext cx="1649942" cy="284315"/>
                  </a:xfrm>
                  <a:prstGeom prst="round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dk1"/>
                  </a:fillRef>
                  <a:effectRef idx="1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t" anchorCtr="0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 sz="1600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5" name="Prostokąt: zaokrąglone rogi 14">
                    <a:extLst>
                      <a:ext uri="{FF2B5EF4-FFF2-40B4-BE49-F238E27FC236}">
                        <a16:creationId xmlns:a16="http://schemas.microsoft.com/office/drawing/2014/main" id="{EF7294F9-F9C6-4484-BA1E-FEC5DD80BAF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08438" y="1760303"/>
                    <a:ext cx="1649942" cy="284315"/>
                  </a:xfrm>
                  <a:prstGeom prst="round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pole tekstowe 8">
                  <a:extLst>
                    <a:ext uri="{FF2B5EF4-FFF2-40B4-BE49-F238E27FC236}">
                      <a16:creationId xmlns:a16="http://schemas.microsoft.com/office/drawing/2014/main" id="{E72F3183-4E54-4840-A024-F1DA3C16AD7C}"/>
                    </a:ext>
                  </a:extLst>
                </p:cNvPr>
                <p:cNvSpPr txBox="1"/>
                <p:nvPr/>
              </p:nvSpPr>
              <p:spPr>
                <a:xfrm>
                  <a:off x="4012955" y="2933386"/>
                  <a:ext cx="33981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9" name="pole tekstowe 8">
                  <a:extLst>
                    <a:ext uri="{FF2B5EF4-FFF2-40B4-BE49-F238E27FC236}">
                      <a16:creationId xmlns:a16="http://schemas.microsoft.com/office/drawing/2014/main" id="{E72F3183-4E54-4840-A024-F1DA3C16AD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2955" y="2933386"/>
                  <a:ext cx="33981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5455" r="-1090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pole tekstowe 9">
                  <a:extLst>
                    <a:ext uri="{FF2B5EF4-FFF2-40B4-BE49-F238E27FC236}">
                      <a16:creationId xmlns:a16="http://schemas.microsoft.com/office/drawing/2014/main" id="{10C67701-E5EE-477F-A88E-9B925DAE38E0}"/>
                    </a:ext>
                  </a:extLst>
                </p:cNvPr>
                <p:cNvSpPr txBox="1"/>
                <p:nvPr/>
              </p:nvSpPr>
              <p:spPr>
                <a:xfrm>
                  <a:off x="4372835" y="2944038"/>
                  <a:ext cx="33981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0" name="pole tekstowe 9">
                  <a:extLst>
                    <a:ext uri="{FF2B5EF4-FFF2-40B4-BE49-F238E27FC236}">
                      <a16:creationId xmlns:a16="http://schemas.microsoft.com/office/drawing/2014/main" id="{10C67701-E5EE-477F-A88E-9B925DAE38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2835" y="2944038"/>
                  <a:ext cx="33981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0909" r="-16364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6" name="Grupa 155">
            <a:extLst>
              <a:ext uri="{FF2B5EF4-FFF2-40B4-BE49-F238E27FC236}">
                <a16:creationId xmlns:a16="http://schemas.microsoft.com/office/drawing/2014/main" id="{0179F01E-B635-4461-A590-3CA03C119B5B}"/>
              </a:ext>
            </a:extLst>
          </p:cNvPr>
          <p:cNvGrpSpPr/>
          <p:nvPr/>
        </p:nvGrpSpPr>
        <p:grpSpPr>
          <a:xfrm>
            <a:off x="2596042" y="4730669"/>
            <a:ext cx="3451389" cy="1830733"/>
            <a:chOff x="2596042" y="4730669"/>
            <a:chExt cx="3451389" cy="1830733"/>
          </a:xfrm>
        </p:grpSpPr>
        <p:grpSp>
          <p:nvGrpSpPr>
            <p:cNvPr id="43" name="Grupa 42">
              <a:extLst>
                <a:ext uri="{FF2B5EF4-FFF2-40B4-BE49-F238E27FC236}">
                  <a16:creationId xmlns:a16="http://schemas.microsoft.com/office/drawing/2014/main" id="{D1455940-3179-4EF5-8381-04B96533AC65}"/>
                </a:ext>
              </a:extLst>
            </p:cNvPr>
            <p:cNvGrpSpPr/>
            <p:nvPr/>
          </p:nvGrpSpPr>
          <p:grpSpPr>
            <a:xfrm>
              <a:off x="4397489" y="5008335"/>
              <a:ext cx="1649942" cy="1553067"/>
              <a:chOff x="3219139" y="1380566"/>
              <a:chExt cx="1649942" cy="1553067"/>
            </a:xfrm>
          </p:grpSpPr>
          <p:sp>
            <p:nvSpPr>
              <p:cNvPr id="44" name="Owal 43">
                <a:extLst>
                  <a:ext uri="{FF2B5EF4-FFF2-40B4-BE49-F238E27FC236}">
                    <a16:creationId xmlns:a16="http://schemas.microsoft.com/office/drawing/2014/main" id="{F8767345-E7AB-4F07-A072-209BE1881417}"/>
                  </a:ext>
                </a:extLst>
              </p:cNvPr>
              <p:cNvSpPr/>
              <p:nvPr/>
            </p:nvSpPr>
            <p:spPr>
              <a:xfrm>
                <a:off x="4061653" y="2254396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0" bIns="72000" rtlCol="0" anchor="ctr" anchorCtr="0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5" name="Grupa 44">
                <a:extLst>
                  <a:ext uri="{FF2B5EF4-FFF2-40B4-BE49-F238E27FC236}">
                    <a16:creationId xmlns:a16="http://schemas.microsoft.com/office/drawing/2014/main" id="{5344304C-7A2A-4169-81AB-125EAE0F8D88}"/>
                  </a:ext>
                </a:extLst>
              </p:cNvPr>
              <p:cNvGrpSpPr/>
              <p:nvPr/>
            </p:nvGrpSpPr>
            <p:grpSpPr>
              <a:xfrm>
                <a:off x="3219139" y="1380566"/>
                <a:ext cx="1649942" cy="1553067"/>
                <a:chOff x="3508438" y="1760303"/>
                <a:chExt cx="1649942" cy="1553067"/>
              </a:xfrm>
            </p:grpSpPr>
            <p:grpSp>
              <p:nvGrpSpPr>
                <p:cNvPr id="46" name="Grupa 45">
                  <a:extLst>
                    <a:ext uri="{FF2B5EF4-FFF2-40B4-BE49-F238E27FC236}">
                      <a16:creationId xmlns:a16="http://schemas.microsoft.com/office/drawing/2014/main" id="{D9D38EF8-811B-44F1-8A66-E446F6EFCCCA}"/>
                    </a:ext>
                  </a:extLst>
                </p:cNvPr>
                <p:cNvGrpSpPr/>
                <p:nvPr/>
              </p:nvGrpSpPr>
              <p:grpSpPr>
                <a:xfrm>
                  <a:off x="3508438" y="1760303"/>
                  <a:ext cx="1649942" cy="1199101"/>
                  <a:chOff x="3508438" y="1760303"/>
                  <a:chExt cx="1649942" cy="1199101"/>
                </a:xfrm>
              </p:grpSpPr>
              <p:sp>
                <p:nvSpPr>
                  <p:cNvPr id="49" name="Prostokąt 48">
                    <a:extLst>
                      <a:ext uri="{FF2B5EF4-FFF2-40B4-BE49-F238E27FC236}">
                        <a16:creationId xmlns:a16="http://schemas.microsoft.com/office/drawing/2014/main" id="{F9B5EE46-985A-4F61-B965-0902BA830CED}"/>
                      </a:ext>
                    </a:extLst>
                  </p:cNvPr>
                  <p:cNvSpPr/>
                  <p:nvPr/>
                </p:nvSpPr>
                <p:spPr>
                  <a:xfrm>
                    <a:off x="3993599" y="2205871"/>
                    <a:ext cx="339810" cy="753533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4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Prostokąt 49">
                    <a:extLst>
                      <a:ext uri="{FF2B5EF4-FFF2-40B4-BE49-F238E27FC236}">
                        <a16:creationId xmlns:a16="http://schemas.microsoft.com/office/drawing/2014/main" id="{2316C587-0DFC-42AE-B183-9B7343150667}"/>
                      </a:ext>
                    </a:extLst>
                  </p:cNvPr>
                  <p:cNvSpPr/>
                  <p:nvPr/>
                </p:nvSpPr>
                <p:spPr>
                  <a:xfrm>
                    <a:off x="4338568" y="2205870"/>
                    <a:ext cx="339810" cy="753533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4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1" name="Prostokąt: zaokrąglone rogi 50">
                        <a:extLst>
                          <a:ext uri="{FF2B5EF4-FFF2-40B4-BE49-F238E27FC236}">
                            <a16:creationId xmlns:a16="http://schemas.microsoft.com/office/drawing/2014/main" id="{6B7552C2-194E-49B1-9A37-CE897FB0E4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8438" y="1760303"/>
                        <a:ext cx="1649942" cy="284315"/>
                      </a:xfrm>
                      <a:prstGeom prst="roundRect">
                        <a:avLst/>
                      </a:prstGeom>
                    </p:spPr>
                    <p:style>
                      <a:lnRef idx="3">
                        <a:schemeClr val="lt1"/>
                      </a:lnRef>
                      <a:fillRef idx="1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lIns="0" tIns="0" rIns="0" bIns="0" rtlCol="0" anchor="t" anchorCtr="0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 sz="1600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d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51" name="Prostokąt: zaokrąglone rogi 50">
                        <a:extLst>
                          <a:ext uri="{FF2B5EF4-FFF2-40B4-BE49-F238E27FC236}">
                            <a16:creationId xmlns:a16="http://schemas.microsoft.com/office/drawing/2014/main" id="{6B7552C2-194E-49B1-9A37-CE897FB0E4CD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08438" y="1760303"/>
                        <a:ext cx="1649942" cy="284315"/>
                      </a:xfrm>
                      <a:prstGeom prst="round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pole tekstowe 46">
                      <a:extLst>
                        <a:ext uri="{FF2B5EF4-FFF2-40B4-BE49-F238E27FC236}">
                          <a16:creationId xmlns:a16="http://schemas.microsoft.com/office/drawing/2014/main" id="{9814AABE-6DA9-4943-AD2D-74ED94F601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12955" y="2933386"/>
                      <a:ext cx="3398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47" name="pole tekstowe 46">
                      <a:extLst>
                        <a:ext uri="{FF2B5EF4-FFF2-40B4-BE49-F238E27FC236}">
                          <a16:creationId xmlns:a16="http://schemas.microsoft.com/office/drawing/2014/main" id="{9814AABE-6DA9-4943-AD2D-74ED94F601F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12955" y="2933386"/>
                      <a:ext cx="339810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5000" r="-8929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pole tekstowe 47">
                      <a:extLst>
                        <a:ext uri="{FF2B5EF4-FFF2-40B4-BE49-F238E27FC236}">
                          <a16:creationId xmlns:a16="http://schemas.microsoft.com/office/drawing/2014/main" id="{2C57AD8C-B6D2-4268-BE25-7B166B80588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72835" y="2944038"/>
                      <a:ext cx="3398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48" name="pole tekstowe 47">
                      <a:extLst>
                        <a:ext uri="{FF2B5EF4-FFF2-40B4-BE49-F238E27FC236}">
                          <a16:creationId xmlns:a16="http://schemas.microsoft.com/office/drawing/2014/main" id="{2C57AD8C-B6D2-4268-BE25-7B166B80588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72835" y="2944038"/>
                      <a:ext cx="339810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8571" r="-16071"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52" name="Łącznik prosty ze strzałką 20">
              <a:extLst>
                <a:ext uri="{FF2B5EF4-FFF2-40B4-BE49-F238E27FC236}">
                  <a16:creationId xmlns:a16="http://schemas.microsoft.com/office/drawing/2014/main" id="{714A7014-57DF-4316-ADD3-7782990811C8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2596042" y="4781176"/>
              <a:ext cx="1801447" cy="369317"/>
            </a:xfrm>
            <a:prstGeom prst="bentConnector3">
              <a:avLst>
                <a:gd name="adj1" fmla="val 236"/>
              </a:avLst>
            </a:prstGeom>
            <a:ln>
              <a:solidFill>
                <a:schemeClr val="tx1"/>
              </a:solidFill>
              <a:headEnd type="oval"/>
              <a:tailEnd type="oval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66" name="Grupa 65">
              <a:extLst>
                <a:ext uri="{FF2B5EF4-FFF2-40B4-BE49-F238E27FC236}">
                  <a16:creationId xmlns:a16="http://schemas.microsoft.com/office/drawing/2014/main" id="{1694098D-6C38-46AE-B49B-C69A8C2EA87B}"/>
                </a:ext>
              </a:extLst>
            </p:cNvPr>
            <p:cNvGrpSpPr/>
            <p:nvPr/>
          </p:nvGrpSpPr>
          <p:grpSpPr>
            <a:xfrm>
              <a:off x="3419496" y="4730669"/>
              <a:ext cx="807593" cy="369332"/>
              <a:chOff x="2048416" y="1872893"/>
              <a:chExt cx="807593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pole tekstowe 66">
                    <a:extLst>
                      <a:ext uri="{FF2B5EF4-FFF2-40B4-BE49-F238E27FC236}">
                        <a16:creationId xmlns:a16="http://schemas.microsoft.com/office/drawing/2014/main" id="{3C92FA8F-179F-452F-AE8C-1D3347E183D2}"/>
                      </a:ext>
                    </a:extLst>
                  </p:cNvPr>
                  <p:cNvSpPr txBox="1"/>
                  <p:nvPr/>
                </p:nvSpPr>
                <p:spPr>
                  <a:xfrm>
                    <a:off x="2048416" y="1872893"/>
                    <a:ext cx="80759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d>
                            <m:dPr>
                              <m:begChr m:val="|"/>
                              <m:endChr m:val="⟩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pole tekstowe 66">
                    <a:extLst>
                      <a:ext uri="{FF2B5EF4-FFF2-40B4-BE49-F238E27FC236}">
                        <a16:creationId xmlns:a16="http://schemas.microsoft.com/office/drawing/2014/main" id="{3C92FA8F-179F-452F-AE8C-1D3347E183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8416" y="1872893"/>
                    <a:ext cx="807593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Łącznik prosty ze strzałką 20">
                <a:extLst>
                  <a:ext uri="{FF2B5EF4-FFF2-40B4-BE49-F238E27FC236}">
                    <a16:creationId xmlns:a16="http://schemas.microsoft.com/office/drawing/2014/main" id="{7843CB6E-57AB-4605-B9F3-23FD7BD191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5078" y="1882320"/>
                <a:ext cx="63159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5" name="Grupa 154">
            <a:extLst>
              <a:ext uri="{FF2B5EF4-FFF2-40B4-BE49-F238E27FC236}">
                <a16:creationId xmlns:a16="http://schemas.microsoft.com/office/drawing/2014/main" id="{DB7A5ED8-89C2-4163-AE56-89F6EDEA4C58}"/>
              </a:ext>
            </a:extLst>
          </p:cNvPr>
          <p:cNvGrpSpPr/>
          <p:nvPr/>
        </p:nvGrpSpPr>
        <p:grpSpPr>
          <a:xfrm>
            <a:off x="2640626" y="1919671"/>
            <a:ext cx="3406805" cy="1804811"/>
            <a:chOff x="2640626" y="1919671"/>
            <a:chExt cx="3406805" cy="1804811"/>
          </a:xfrm>
        </p:grpSpPr>
        <p:grpSp>
          <p:nvGrpSpPr>
            <p:cNvPr id="41" name="Grupa 40">
              <a:extLst>
                <a:ext uri="{FF2B5EF4-FFF2-40B4-BE49-F238E27FC236}">
                  <a16:creationId xmlns:a16="http://schemas.microsoft.com/office/drawing/2014/main" id="{AE3A7ABA-8CBB-4D79-8CAA-951683A77F73}"/>
                </a:ext>
              </a:extLst>
            </p:cNvPr>
            <p:cNvGrpSpPr/>
            <p:nvPr/>
          </p:nvGrpSpPr>
          <p:grpSpPr>
            <a:xfrm>
              <a:off x="4397489" y="2171415"/>
              <a:ext cx="1649942" cy="1553067"/>
              <a:chOff x="3219139" y="1380566"/>
              <a:chExt cx="1649942" cy="1553067"/>
            </a:xfrm>
          </p:grpSpPr>
          <p:sp>
            <p:nvSpPr>
              <p:cNvPr id="24" name="Owal 23">
                <a:extLst>
                  <a:ext uri="{FF2B5EF4-FFF2-40B4-BE49-F238E27FC236}">
                    <a16:creationId xmlns:a16="http://schemas.microsoft.com/office/drawing/2014/main" id="{3D644032-C378-42C1-9BD6-DC8CA6D69CA6}"/>
                  </a:ext>
                </a:extLst>
              </p:cNvPr>
              <p:cNvSpPr/>
              <p:nvPr/>
            </p:nvSpPr>
            <p:spPr>
              <a:xfrm>
                <a:off x="3727002" y="2255122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0" bIns="72000" rtlCol="0" anchor="ctr" anchorCtr="0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2" name="Grupa 31">
                <a:extLst>
                  <a:ext uri="{FF2B5EF4-FFF2-40B4-BE49-F238E27FC236}">
                    <a16:creationId xmlns:a16="http://schemas.microsoft.com/office/drawing/2014/main" id="{EA92209B-9CFA-41A1-9FF9-9E813BB99D38}"/>
                  </a:ext>
                </a:extLst>
              </p:cNvPr>
              <p:cNvGrpSpPr/>
              <p:nvPr/>
            </p:nvGrpSpPr>
            <p:grpSpPr>
              <a:xfrm>
                <a:off x="3219139" y="1380566"/>
                <a:ext cx="1649942" cy="1553067"/>
                <a:chOff x="3508438" y="1760303"/>
                <a:chExt cx="1649942" cy="1553067"/>
              </a:xfrm>
            </p:grpSpPr>
            <p:grpSp>
              <p:nvGrpSpPr>
                <p:cNvPr id="33" name="Grupa 32">
                  <a:extLst>
                    <a:ext uri="{FF2B5EF4-FFF2-40B4-BE49-F238E27FC236}">
                      <a16:creationId xmlns:a16="http://schemas.microsoft.com/office/drawing/2014/main" id="{1FAF4F7F-4D8C-430F-8CB0-A3AEE9773566}"/>
                    </a:ext>
                  </a:extLst>
                </p:cNvPr>
                <p:cNvGrpSpPr/>
                <p:nvPr/>
              </p:nvGrpSpPr>
              <p:grpSpPr>
                <a:xfrm>
                  <a:off x="3508438" y="1760303"/>
                  <a:ext cx="1649942" cy="1199101"/>
                  <a:chOff x="3508438" y="1760303"/>
                  <a:chExt cx="1649942" cy="1199101"/>
                </a:xfrm>
              </p:grpSpPr>
              <p:sp>
                <p:nvSpPr>
                  <p:cNvPr id="36" name="Prostokąt 35">
                    <a:extLst>
                      <a:ext uri="{FF2B5EF4-FFF2-40B4-BE49-F238E27FC236}">
                        <a16:creationId xmlns:a16="http://schemas.microsoft.com/office/drawing/2014/main" id="{3F65FAD0-465A-41DD-AE3B-5E34F101E6FA}"/>
                      </a:ext>
                    </a:extLst>
                  </p:cNvPr>
                  <p:cNvSpPr/>
                  <p:nvPr/>
                </p:nvSpPr>
                <p:spPr>
                  <a:xfrm>
                    <a:off x="3993599" y="2205871"/>
                    <a:ext cx="339810" cy="753533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4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Prostokąt 36">
                    <a:extLst>
                      <a:ext uri="{FF2B5EF4-FFF2-40B4-BE49-F238E27FC236}">
                        <a16:creationId xmlns:a16="http://schemas.microsoft.com/office/drawing/2014/main" id="{10A5B633-7161-4546-A387-7DA3AC458383}"/>
                      </a:ext>
                    </a:extLst>
                  </p:cNvPr>
                  <p:cNvSpPr/>
                  <p:nvPr/>
                </p:nvSpPr>
                <p:spPr>
                  <a:xfrm>
                    <a:off x="4338568" y="2205870"/>
                    <a:ext cx="339810" cy="753533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4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Prostokąt: zaokrąglone rogi 37">
                        <a:extLst>
                          <a:ext uri="{FF2B5EF4-FFF2-40B4-BE49-F238E27FC236}">
                            <a16:creationId xmlns:a16="http://schemas.microsoft.com/office/drawing/2014/main" id="{7FD04BD0-6360-491D-AF70-D72021C21B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8438" y="1760303"/>
                        <a:ext cx="1649942" cy="284315"/>
                      </a:xfrm>
                      <a:prstGeom prst="roundRect">
                        <a:avLst/>
                      </a:prstGeom>
                    </p:spPr>
                    <p:style>
                      <a:lnRef idx="3">
                        <a:schemeClr val="lt1"/>
                      </a:lnRef>
                      <a:fillRef idx="1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lIns="0" tIns="0" rIns="0" bIns="0" rtlCol="0" anchor="t" anchorCtr="0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 sz="1600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d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  <m:t>1,0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38" name="Prostokąt: zaokrąglone rogi 37">
                        <a:extLst>
                          <a:ext uri="{FF2B5EF4-FFF2-40B4-BE49-F238E27FC236}">
                            <a16:creationId xmlns:a16="http://schemas.microsoft.com/office/drawing/2014/main" id="{7FD04BD0-6360-491D-AF70-D72021C21B4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08438" y="1760303"/>
                        <a:ext cx="1649942" cy="284315"/>
                      </a:xfrm>
                      <a:prstGeom prst="round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pole tekstowe 33">
                      <a:extLst>
                        <a:ext uri="{FF2B5EF4-FFF2-40B4-BE49-F238E27FC236}">
                          <a16:creationId xmlns:a16="http://schemas.microsoft.com/office/drawing/2014/main" id="{EBEBEEC6-EE29-433E-B20F-FA97A54F84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12955" y="2933386"/>
                      <a:ext cx="3398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34" name="pole tekstowe 33">
                      <a:extLst>
                        <a:ext uri="{FF2B5EF4-FFF2-40B4-BE49-F238E27FC236}">
                          <a16:creationId xmlns:a16="http://schemas.microsoft.com/office/drawing/2014/main" id="{EBEBEEC6-EE29-433E-B20F-FA97A54F841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12955" y="2933386"/>
                      <a:ext cx="339810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25000" r="-8929"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pole tekstowe 34">
                      <a:extLst>
                        <a:ext uri="{FF2B5EF4-FFF2-40B4-BE49-F238E27FC236}">
                          <a16:creationId xmlns:a16="http://schemas.microsoft.com/office/drawing/2014/main" id="{73240C63-812D-4024-9892-2A5922D7C4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72835" y="2944038"/>
                      <a:ext cx="3398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35" name="pole tekstowe 34">
                      <a:extLst>
                        <a:ext uri="{FF2B5EF4-FFF2-40B4-BE49-F238E27FC236}">
                          <a16:creationId xmlns:a16="http://schemas.microsoft.com/office/drawing/2014/main" id="{73240C63-812D-4024-9892-2A5922D7C41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72835" y="2944038"/>
                      <a:ext cx="339810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8571" r="-16071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65" name="Grupa 64">
              <a:extLst>
                <a:ext uri="{FF2B5EF4-FFF2-40B4-BE49-F238E27FC236}">
                  <a16:creationId xmlns:a16="http://schemas.microsoft.com/office/drawing/2014/main" id="{EF9AB6B4-8EA4-46FC-B303-5B19EB744CDA}"/>
                </a:ext>
              </a:extLst>
            </p:cNvPr>
            <p:cNvGrpSpPr/>
            <p:nvPr/>
          </p:nvGrpSpPr>
          <p:grpSpPr>
            <a:xfrm>
              <a:off x="3226766" y="1919671"/>
              <a:ext cx="815928" cy="420051"/>
              <a:chOff x="2048416" y="1872893"/>
              <a:chExt cx="815928" cy="4200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pole tekstowe 41">
                    <a:extLst>
                      <a:ext uri="{FF2B5EF4-FFF2-40B4-BE49-F238E27FC236}">
                        <a16:creationId xmlns:a16="http://schemas.microsoft.com/office/drawing/2014/main" id="{DBB1EA3D-ED35-4779-B75F-73BC5E0F4023}"/>
                      </a:ext>
                    </a:extLst>
                  </p:cNvPr>
                  <p:cNvSpPr txBox="1"/>
                  <p:nvPr/>
                </p:nvSpPr>
                <p:spPr>
                  <a:xfrm>
                    <a:off x="2048416" y="1872893"/>
                    <a:ext cx="815928" cy="4200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pl-PL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d>
                            <m:dPr>
                              <m:begChr m:val="|"/>
                              <m:endChr m:val="⟩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pole tekstowe 41">
                    <a:extLst>
                      <a:ext uri="{FF2B5EF4-FFF2-40B4-BE49-F238E27FC236}">
                        <a16:creationId xmlns:a16="http://schemas.microsoft.com/office/drawing/2014/main" id="{DBB1EA3D-ED35-4779-B75F-73BC5E0F40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8416" y="1872893"/>
                    <a:ext cx="815928" cy="42005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4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Łącznik prosty ze strzałką 20">
                <a:extLst>
                  <a:ext uri="{FF2B5EF4-FFF2-40B4-BE49-F238E27FC236}">
                    <a16:creationId xmlns:a16="http://schemas.microsoft.com/office/drawing/2014/main" id="{E50E4E04-4A84-4C74-A9FB-BF242C3F23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5078" y="1882320"/>
                <a:ext cx="63159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23" name="Łącznik prosty ze strzałką 20">
              <a:extLst>
                <a:ext uri="{FF2B5EF4-FFF2-40B4-BE49-F238E27FC236}">
                  <a16:creationId xmlns:a16="http://schemas.microsoft.com/office/drawing/2014/main" id="{37A07197-D367-4824-B185-F9F5238A3359}"/>
                </a:ext>
              </a:extLst>
            </p:cNvPr>
            <p:cNvCxnSpPr>
              <a:cxnSpLocks/>
              <a:stCxn id="15" idx="0"/>
              <a:endCxn id="38" idx="1"/>
            </p:cNvCxnSpPr>
            <p:nvPr/>
          </p:nvCxnSpPr>
          <p:spPr>
            <a:xfrm rot="5400000" flipH="1" flipV="1">
              <a:off x="3074666" y="1879533"/>
              <a:ext cx="888783" cy="1756864"/>
            </a:xfrm>
            <a:prstGeom prst="bentConnector2">
              <a:avLst/>
            </a:prstGeom>
            <a:ln>
              <a:solidFill>
                <a:schemeClr val="tx1"/>
              </a:solidFill>
              <a:headEnd type="oval"/>
              <a:tailEnd type="oval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99" name="Owal 98">
            <a:extLst>
              <a:ext uri="{FF2B5EF4-FFF2-40B4-BE49-F238E27FC236}">
                <a16:creationId xmlns:a16="http://schemas.microsoft.com/office/drawing/2014/main" id="{24F6A561-61CD-4031-AB6B-FEBA720E1B0E}"/>
              </a:ext>
            </a:extLst>
          </p:cNvPr>
          <p:cNvSpPr/>
          <p:nvPr/>
        </p:nvSpPr>
        <p:spPr>
          <a:xfrm>
            <a:off x="8319426" y="2006989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72000" rtlCol="0" anchor="ctr" anchorCtr="0"/>
          <a:lstStyle/>
          <a:p>
            <a:pPr algn="ctr"/>
            <a:endParaRPr lang="en-US" dirty="0"/>
          </a:p>
        </p:txBody>
      </p:sp>
      <p:sp>
        <p:nvSpPr>
          <p:cNvPr id="100" name="Owal 99">
            <a:extLst>
              <a:ext uri="{FF2B5EF4-FFF2-40B4-BE49-F238E27FC236}">
                <a16:creationId xmlns:a16="http://schemas.microsoft.com/office/drawing/2014/main" id="{6BD24327-F0B2-41AF-BB34-35F6A0EA6E06}"/>
              </a:ext>
            </a:extLst>
          </p:cNvPr>
          <p:cNvSpPr/>
          <p:nvPr/>
        </p:nvSpPr>
        <p:spPr>
          <a:xfrm>
            <a:off x="8667598" y="5738621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72000" rtlCol="0" anchor="ctr" anchorCtr="0"/>
          <a:lstStyle/>
          <a:p>
            <a:pPr algn="ctr"/>
            <a:endParaRPr lang="en-US" dirty="0"/>
          </a:p>
        </p:txBody>
      </p:sp>
      <p:sp>
        <p:nvSpPr>
          <p:cNvPr id="101" name="Owal 100">
            <a:extLst>
              <a:ext uri="{FF2B5EF4-FFF2-40B4-BE49-F238E27FC236}">
                <a16:creationId xmlns:a16="http://schemas.microsoft.com/office/drawing/2014/main" id="{FBD0E9C7-2693-48F1-B6F0-BD3E928A0549}"/>
              </a:ext>
            </a:extLst>
          </p:cNvPr>
          <p:cNvSpPr/>
          <p:nvPr/>
        </p:nvSpPr>
        <p:spPr>
          <a:xfrm>
            <a:off x="8667598" y="4216863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72000" rtlCol="0" anchor="ctr" anchorCtr="0"/>
          <a:lstStyle/>
          <a:p>
            <a:pPr algn="ctr"/>
            <a:endParaRPr lang="en-US" dirty="0"/>
          </a:p>
        </p:txBody>
      </p:sp>
      <p:grpSp>
        <p:nvGrpSpPr>
          <p:cNvPr id="157" name="Grupa 156">
            <a:extLst>
              <a:ext uri="{FF2B5EF4-FFF2-40B4-BE49-F238E27FC236}">
                <a16:creationId xmlns:a16="http://schemas.microsoft.com/office/drawing/2014/main" id="{C89C4A44-1B49-424D-BF5E-702A427BA25E}"/>
              </a:ext>
            </a:extLst>
          </p:cNvPr>
          <p:cNvGrpSpPr/>
          <p:nvPr/>
        </p:nvGrpSpPr>
        <p:grpSpPr>
          <a:xfrm>
            <a:off x="5222460" y="1244577"/>
            <a:ext cx="4239045" cy="1801394"/>
            <a:chOff x="5222460" y="1244577"/>
            <a:chExt cx="4239045" cy="1801394"/>
          </a:xfrm>
        </p:grpSpPr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412E360C-1A26-4742-9B98-F8446D0D8F84}"/>
                </a:ext>
              </a:extLst>
            </p:cNvPr>
            <p:cNvGrpSpPr/>
            <p:nvPr/>
          </p:nvGrpSpPr>
          <p:grpSpPr>
            <a:xfrm>
              <a:off x="7811563" y="1492904"/>
              <a:ext cx="1649942" cy="1553067"/>
              <a:chOff x="3219139" y="1380566"/>
              <a:chExt cx="1649942" cy="1553067"/>
            </a:xfrm>
          </p:grpSpPr>
          <p:sp>
            <p:nvSpPr>
              <p:cNvPr id="73" name="Owal 72">
                <a:extLst>
                  <a:ext uri="{FF2B5EF4-FFF2-40B4-BE49-F238E27FC236}">
                    <a16:creationId xmlns:a16="http://schemas.microsoft.com/office/drawing/2014/main" id="{E2EC3BC4-814A-4F5F-B09A-49DB86A85115}"/>
                  </a:ext>
                </a:extLst>
              </p:cNvPr>
              <p:cNvSpPr/>
              <p:nvPr/>
            </p:nvSpPr>
            <p:spPr>
              <a:xfrm>
                <a:off x="3727002" y="2255122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0" bIns="72000" rtlCol="0" anchor="ctr" anchorCtr="0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4" name="Grupa 73">
                <a:extLst>
                  <a:ext uri="{FF2B5EF4-FFF2-40B4-BE49-F238E27FC236}">
                    <a16:creationId xmlns:a16="http://schemas.microsoft.com/office/drawing/2014/main" id="{B3545911-CA59-46E6-A0A9-E406419061B2}"/>
                  </a:ext>
                </a:extLst>
              </p:cNvPr>
              <p:cNvGrpSpPr/>
              <p:nvPr/>
            </p:nvGrpSpPr>
            <p:grpSpPr>
              <a:xfrm>
                <a:off x="3219139" y="1380566"/>
                <a:ext cx="1649942" cy="1553067"/>
                <a:chOff x="3508438" y="1760303"/>
                <a:chExt cx="1649942" cy="1553067"/>
              </a:xfrm>
            </p:grpSpPr>
            <p:grpSp>
              <p:nvGrpSpPr>
                <p:cNvPr id="75" name="Grupa 74">
                  <a:extLst>
                    <a:ext uri="{FF2B5EF4-FFF2-40B4-BE49-F238E27FC236}">
                      <a16:creationId xmlns:a16="http://schemas.microsoft.com/office/drawing/2014/main" id="{120FE53D-A586-44E4-8BC0-8B1B69ED6DD9}"/>
                    </a:ext>
                  </a:extLst>
                </p:cNvPr>
                <p:cNvGrpSpPr/>
                <p:nvPr/>
              </p:nvGrpSpPr>
              <p:grpSpPr>
                <a:xfrm>
                  <a:off x="3508438" y="1760303"/>
                  <a:ext cx="1649942" cy="1199101"/>
                  <a:chOff x="3508438" y="1760303"/>
                  <a:chExt cx="1649942" cy="1199101"/>
                </a:xfrm>
              </p:grpSpPr>
              <p:sp>
                <p:nvSpPr>
                  <p:cNvPr id="78" name="Prostokąt 77">
                    <a:extLst>
                      <a:ext uri="{FF2B5EF4-FFF2-40B4-BE49-F238E27FC236}">
                        <a16:creationId xmlns:a16="http://schemas.microsoft.com/office/drawing/2014/main" id="{A50E8530-8887-485D-8AF6-2A328B603AA6}"/>
                      </a:ext>
                    </a:extLst>
                  </p:cNvPr>
                  <p:cNvSpPr/>
                  <p:nvPr/>
                </p:nvSpPr>
                <p:spPr>
                  <a:xfrm>
                    <a:off x="3993599" y="2205871"/>
                    <a:ext cx="339810" cy="753533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4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Prostokąt 78">
                    <a:extLst>
                      <a:ext uri="{FF2B5EF4-FFF2-40B4-BE49-F238E27FC236}">
                        <a16:creationId xmlns:a16="http://schemas.microsoft.com/office/drawing/2014/main" id="{D61F10D0-36B1-4BDB-A9CA-0CC332C49B48}"/>
                      </a:ext>
                    </a:extLst>
                  </p:cNvPr>
                  <p:cNvSpPr/>
                  <p:nvPr/>
                </p:nvSpPr>
                <p:spPr>
                  <a:xfrm>
                    <a:off x="4338568" y="2205870"/>
                    <a:ext cx="339810" cy="753533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4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0" name="Prostokąt: zaokrąglone rogi 79">
                        <a:extLst>
                          <a:ext uri="{FF2B5EF4-FFF2-40B4-BE49-F238E27FC236}">
                            <a16:creationId xmlns:a16="http://schemas.microsoft.com/office/drawing/2014/main" id="{131DD5B8-EE39-4C49-9EDE-D033E75BD5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8438" y="1760303"/>
                        <a:ext cx="1649942" cy="284315"/>
                      </a:xfrm>
                      <a:prstGeom prst="roundRect">
                        <a:avLst/>
                      </a:prstGeom>
                    </p:spPr>
                    <p:style>
                      <a:lnRef idx="3">
                        <a:schemeClr val="lt1"/>
                      </a:lnRef>
                      <a:fillRef idx="1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lIns="0" tIns="0" rIns="0" bIns="0" rtlCol="0" anchor="t" anchorCtr="0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 sz="1600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d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  <m:t>2,0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0" name="Prostokąt: zaokrąglone rogi 79">
                        <a:extLst>
                          <a:ext uri="{FF2B5EF4-FFF2-40B4-BE49-F238E27FC236}">
                            <a16:creationId xmlns:a16="http://schemas.microsoft.com/office/drawing/2014/main" id="{131DD5B8-EE39-4C49-9EDE-D033E75BD5B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08438" y="1760303"/>
                        <a:ext cx="1649942" cy="284315"/>
                      </a:xfrm>
                      <a:prstGeom prst="round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pole tekstowe 75">
                      <a:extLst>
                        <a:ext uri="{FF2B5EF4-FFF2-40B4-BE49-F238E27FC236}">
                          <a16:creationId xmlns:a16="http://schemas.microsoft.com/office/drawing/2014/main" id="{23972812-63CC-450F-9D1A-8B6D92F568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12955" y="2933386"/>
                      <a:ext cx="3398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76" name="pole tekstowe 75">
                      <a:extLst>
                        <a:ext uri="{FF2B5EF4-FFF2-40B4-BE49-F238E27FC236}">
                          <a16:creationId xmlns:a16="http://schemas.microsoft.com/office/drawing/2014/main" id="{23972812-63CC-450F-9D1A-8B6D92F5686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12955" y="2933386"/>
                      <a:ext cx="339810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23214" r="-10714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pole tekstowe 76">
                      <a:extLst>
                        <a:ext uri="{FF2B5EF4-FFF2-40B4-BE49-F238E27FC236}">
                          <a16:creationId xmlns:a16="http://schemas.microsoft.com/office/drawing/2014/main" id="{4F618A42-9616-4A36-8E27-BC616C2F14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72835" y="2944038"/>
                      <a:ext cx="3398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77" name="pole tekstowe 76">
                      <a:extLst>
                        <a:ext uri="{FF2B5EF4-FFF2-40B4-BE49-F238E27FC236}">
                          <a16:creationId xmlns:a16="http://schemas.microsoft.com/office/drawing/2014/main" id="{4F618A42-9616-4A36-8E27-BC616C2F140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72835" y="2944038"/>
                      <a:ext cx="339810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28571" r="-16071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102" name="Łącznik prosty ze strzałką 20">
              <a:extLst>
                <a:ext uri="{FF2B5EF4-FFF2-40B4-BE49-F238E27FC236}">
                  <a16:creationId xmlns:a16="http://schemas.microsoft.com/office/drawing/2014/main" id="{2881051C-EE0E-4A2D-A516-8F79B9ED486D}"/>
                </a:ext>
              </a:extLst>
            </p:cNvPr>
            <p:cNvCxnSpPr>
              <a:cxnSpLocks/>
              <a:stCxn id="38" idx="0"/>
              <a:endCxn id="80" idx="1"/>
            </p:cNvCxnSpPr>
            <p:nvPr/>
          </p:nvCxnSpPr>
          <p:spPr>
            <a:xfrm rot="5400000" flipH="1" flipV="1">
              <a:off x="6248835" y="608688"/>
              <a:ext cx="536353" cy="2589103"/>
            </a:xfrm>
            <a:prstGeom prst="bentConnector2">
              <a:avLst/>
            </a:prstGeom>
            <a:ln>
              <a:solidFill>
                <a:schemeClr val="tx1"/>
              </a:solidFill>
              <a:headEnd type="oval"/>
              <a:tailEnd type="oval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29" name="Grupa 128">
              <a:extLst>
                <a:ext uri="{FF2B5EF4-FFF2-40B4-BE49-F238E27FC236}">
                  <a16:creationId xmlns:a16="http://schemas.microsoft.com/office/drawing/2014/main" id="{CDC6BD3F-A059-49C6-B2F1-18DE14475537}"/>
                </a:ext>
              </a:extLst>
            </p:cNvPr>
            <p:cNvGrpSpPr/>
            <p:nvPr/>
          </p:nvGrpSpPr>
          <p:grpSpPr>
            <a:xfrm>
              <a:off x="6234317" y="1244577"/>
              <a:ext cx="815928" cy="420051"/>
              <a:chOff x="2048416" y="1872893"/>
              <a:chExt cx="815928" cy="4200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pole tekstowe 129">
                    <a:extLst>
                      <a:ext uri="{FF2B5EF4-FFF2-40B4-BE49-F238E27FC236}">
                        <a16:creationId xmlns:a16="http://schemas.microsoft.com/office/drawing/2014/main" id="{4A9D0C41-28A7-4E39-900F-6715D62DD0AC}"/>
                      </a:ext>
                    </a:extLst>
                  </p:cNvPr>
                  <p:cNvSpPr txBox="1"/>
                  <p:nvPr/>
                </p:nvSpPr>
                <p:spPr>
                  <a:xfrm>
                    <a:off x="2048416" y="1872893"/>
                    <a:ext cx="815928" cy="4200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d>
                            <m:dPr>
                              <m:begChr m:val="|"/>
                              <m:endChr m:val="⟩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0" name="pole tekstowe 129">
                    <a:extLst>
                      <a:ext uri="{FF2B5EF4-FFF2-40B4-BE49-F238E27FC236}">
                        <a16:creationId xmlns:a16="http://schemas.microsoft.com/office/drawing/2014/main" id="{4A9D0C41-28A7-4E39-900F-6715D62DD0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8416" y="1872893"/>
                    <a:ext cx="815928" cy="42005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28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1" name="Łącznik prosty ze strzałką 20">
                <a:extLst>
                  <a:ext uri="{FF2B5EF4-FFF2-40B4-BE49-F238E27FC236}">
                    <a16:creationId xmlns:a16="http://schemas.microsoft.com/office/drawing/2014/main" id="{BA820162-8D90-4ACF-924D-06A14BFAAB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5078" y="1882320"/>
                <a:ext cx="63159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upa 158">
            <a:extLst>
              <a:ext uri="{FF2B5EF4-FFF2-40B4-BE49-F238E27FC236}">
                <a16:creationId xmlns:a16="http://schemas.microsoft.com/office/drawing/2014/main" id="{B5EB49A0-139D-435D-AEA6-925334DB349E}"/>
              </a:ext>
            </a:extLst>
          </p:cNvPr>
          <p:cNvGrpSpPr/>
          <p:nvPr/>
        </p:nvGrpSpPr>
        <p:grpSpPr>
          <a:xfrm>
            <a:off x="6047431" y="3484389"/>
            <a:ext cx="1764551" cy="1680112"/>
            <a:chOff x="6047431" y="3484389"/>
            <a:chExt cx="1764551" cy="1680112"/>
          </a:xfrm>
        </p:grpSpPr>
        <p:cxnSp>
          <p:nvCxnSpPr>
            <p:cNvPr id="114" name="Łącznik prosty ze strzałką 20">
              <a:extLst>
                <a:ext uri="{FF2B5EF4-FFF2-40B4-BE49-F238E27FC236}">
                  <a16:creationId xmlns:a16="http://schemas.microsoft.com/office/drawing/2014/main" id="{366CC514-EFB5-4262-951A-DAD64C5FD5A4}"/>
                </a:ext>
              </a:extLst>
            </p:cNvPr>
            <p:cNvCxnSpPr>
              <a:cxnSpLocks/>
              <a:stCxn id="51" idx="3"/>
            </p:cNvCxnSpPr>
            <p:nvPr/>
          </p:nvCxnSpPr>
          <p:spPr>
            <a:xfrm flipV="1">
              <a:off x="6047431" y="3484389"/>
              <a:ext cx="1764551" cy="1666104"/>
            </a:xfrm>
            <a:prstGeom prst="bentConnector3">
              <a:avLst>
                <a:gd name="adj1" fmla="val 66561"/>
              </a:avLst>
            </a:prstGeom>
            <a:ln>
              <a:solidFill>
                <a:schemeClr val="tx1"/>
              </a:solidFill>
              <a:headEnd type="oval"/>
              <a:tailEnd type="oval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35" name="Grupa 134">
              <a:extLst>
                <a:ext uri="{FF2B5EF4-FFF2-40B4-BE49-F238E27FC236}">
                  <a16:creationId xmlns:a16="http://schemas.microsoft.com/office/drawing/2014/main" id="{8B97BAC5-84FE-48AB-B15D-A249864F0B42}"/>
                </a:ext>
              </a:extLst>
            </p:cNvPr>
            <p:cNvGrpSpPr/>
            <p:nvPr/>
          </p:nvGrpSpPr>
          <p:grpSpPr>
            <a:xfrm>
              <a:off x="6179166" y="4744450"/>
              <a:ext cx="815928" cy="420051"/>
              <a:chOff x="2048416" y="1872893"/>
              <a:chExt cx="815928" cy="4200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pole tekstowe 135">
                    <a:extLst>
                      <a:ext uri="{FF2B5EF4-FFF2-40B4-BE49-F238E27FC236}">
                        <a16:creationId xmlns:a16="http://schemas.microsoft.com/office/drawing/2014/main" id="{A7702FF6-E44A-4CDE-AB19-B0DD8AE85ACF}"/>
                      </a:ext>
                    </a:extLst>
                  </p:cNvPr>
                  <p:cNvSpPr txBox="1"/>
                  <p:nvPr/>
                </p:nvSpPr>
                <p:spPr>
                  <a:xfrm>
                    <a:off x="2048416" y="1872893"/>
                    <a:ext cx="815928" cy="4200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d>
                            <m:dPr>
                              <m:begChr m:val="|"/>
                              <m:endChr m:val="⟩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6" name="pole tekstowe 135">
                    <a:extLst>
                      <a:ext uri="{FF2B5EF4-FFF2-40B4-BE49-F238E27FC236}">
                        <a16:creationId xmlns:a16="http://schemas.microsoft.com/office/drawing/2014/main" id="{A7702FF6-E44A-4CDE-AB19-B0DD8AE85A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8416" y="1872893"/>
                    <a:ext cx="815928" cy="42005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8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7" name="Łącznik prosty ze strzałką 20">
                <a:extLst>
                  <a:ext uri="{FF2B5EF4-FFF2-40B4-BE49-F238E27FC236}">
                    <a16:creationId xmlns:a16="http://schemas.microsoft.com/office/drawing/2014/main" id="{A794CFEB-9666-4FA7-AD83-6FB79B0C31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5078" y="1882320"/>
                <a:ext cx="63159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8" name="Grupa 157">
            <a:extLst>
              <a:ext uri="{FF2B5EF4-FFF2-40B4-BE49-F238E27FC236}">
                <a16:creationId xmlns:a16="http://schemas.microsoft.com/office/drawing/2014/main" id="{0208D975-299B-4C35-829B-C5C373CBEDD2}"/>
              </a:ext>
            </a:extLst>
          </p:cNvPr>
          <p:cNvGrpSpPr/>
          <p:nvPr/>
        </p:nvGrpSpPr>
        <p:grpSpPr>
          <a:xfrm>
            <a:off x="5567429" y="2613045"/>
            <a:ext cx="3894076" cy="2286767"/>
            <a:chOff x="5567429" y="2613045"/>
            <a:chExt cx="3894076" cy="2286767"/>
          </a:xfrm>
        </p:grpSpPr>
        <p:grpSp>
          <p:nvGrpSpPr>
            <p:cNvPr id="90" name="Grupa 89">
              <a:extLst>
                <a:ext uri="{FF2B5EF4-FFF2-40B4-BE49-F238E27FC236}">
                  <a16:creationId xmlns:a16="http://schemas.microsoft.com/office/drawing/2014/main" id="{5DD3396C-C48F-431A-8B2C-3F7A852D9991}"/>
                </a:ext>
              </a:extLst>
            </p:cNvPr>
            <p:cNvGrpSpPr/>
            <p:nvPr/>
          </p:nvGrpSpPr>
          <p:grpSpPr>
            <a:xfrm>
              <a:off x="7811563" y="3346745"/>
              <a:ext cx="1649942" cy="1553067"/>
              <a:chOff x="3219139" y="1380566"/>
              <a:chExt cx="1649942" cy="1553067"/>
            </a:xfrm>
          </p:grpSpPr>
          <p:sp>
            <p:nvSpPr>
              <p:cNvPr id="91" name="Owal 90">
                <a:extLst>
                  <a:ext uri="{FF2B5EF4-FFF2-40B4-BE49-F238E27FC236}">
                    <a16:creationId xmlns:a16="http://schemas.microsoft.com/office/drawing/2014/main" id="{093942E7-4D26-40D5-908D-0DDDEA845A4D}"/>
                  </a:ext>
                </a:extLst>
              </p:cNvPr>
              <p:cNvSpPr/>
              <p:nvPr/>
            </p:nvSpPr>
            <p:spPr>
              <a:xfrm>
                <a:off x="3727002" y="2255122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0" bIns="72000" rtlCol="0" anchor="ctr" anchorCtr="0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2" name="Grupa 91">
                <a:extLst>
                  <a:ext uri="{FF2B5EF4-FFF2-40B4-BE49-F238E27FC236}">
                    <a16:creationId xmlns:a16="http://schemas.microsoft.com/office/drawing/2014/main" id="{9496A6B2-F92A-4294-BD41-E051FBD0D8F2}"/>
                  </a:ext>
                </a:extLst>
              </p:cNvPr>
              <p:cNvGrpSpPr/>
              <p:nvPr/>
            </p:nvGrpSpPr>
            <p:grpSpPr>
              <a:xfrm>
                <a:off x="3219139" y="1380566"/>
                <a:ext cx="1649942" cy="1553067"/>
                <a:chOff x="3508438" y="1760303"/>
                <a:chExt cx="1649942" cy="1553067"/>
              </a:xfrm>
            </p:grpSpPr>
            <p:grpSp>
              <p:nvGrpSpPr>
                <p:cNvPr id="93" name="Grupa 92">
                  <a:extLst>
                    <a:ext uri="{FF2B5EF4-FFF2-40B4-BE49-F238E27FC236}">
                      <a16:creationId xmlns:a16="http://schemas.microsoft.com/office/drawing/2014/main" id="{A2557C3F-9D02-4D3F-933C-46259F25EB18}"/>
                    </a:ext>
                  </a:extLst>
                </p:cNvPr>
                <p:cNvGrpSpPr/>
                <p:nvPr/>
              </p:nvGrpSpPr>
              <p:grpSpPr>
                <a:xfrm>
                  <a:off x="3508438" y="1760303"/>
                  <a:ext cx="1649942" cy="1199101"/>
                  <a:chOff x="3508438" y="1760303"/>
                  <a:chExt cx="1649942" cy="1199101"/>
                </a:xfrm>
              </p:grpSpPr>
              <p:sp>
                <p:nvSpPr>
                  <p:cNvPr id="96" name="Prostokąt 95">
                    <a:extLst>
                      <a:ext uri="{FF2B5EF4-FFF2-40B4-BE49-F238E27FC236}">
                        <a16:creationId xmlns:a16="http://schemas.microsoft.com/office/drawing/2014/main" id="{EEFFC372-A83D-4B99-877C-5737C4564B8D}"/>
                      </a:ext>
                    </a:extLst>
                  </p:cNvPr>
                  <p:cNvSpPr/>
                  <p:nvPr/>
                </p:nvSpPr>
                <p:spPr>
                  <a:xfrm>
                    <a:off x="3993599" y="2205871"/>
                    <a:ext cx="339810" cy="753533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4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Prostokąt 96">
                    <a:extLst>
                      <a:ext uri="{FF2B5EF4-FFF2-40B4-BE49-F238E27FC236}">
                        <a16:creationId xmlns:a16="http://schemas.microsoft.com/office/drawing/2014/main" id="{754A67CB-6961-4D4B-A1FC-0ADB788B9122}"/>
                      </a:ext>
                    </a:extLst>
                  </p:cNvPr>
                  <p:cNvSpPr/>
                  <p:nvPr/>
                </p:nvSpPr>
                <p:spPr>
                  <a:xfrm>
                    <a:off x="4338568" y="2205870"/>
                    <a:ext cx="339810" cy="753533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4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Prostokąt: zaokrąglone rogi 97">
                        <a:extLst>
                          <a:ext uri="{FF2B5EF4-FFF2-40B4-BE49-F238E27FC236}">
                            <a16:creationId xmlns:a16="http://schemas.microsoft.com/office/drawing/2014/main" id="{12264499-085D-4C2E-AA49-57BA2CA84B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8438" y="1760303"/>
                        <a:ext cx="1649942" cy="284315"/>
                      </a:xfrm>
                      <a:prstGeom prst="roundRect">
                        <a:avLst/>
                      </a:prstGeom>
                    </p:spPr>
                    <p:style>
                      <a:lnRef idx="3">
                        <a:schemeClr val="lt1"/>
                      </a:lnRef>
                      <a:fillRef idx="1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lIns="0" tIns="0" rIns="0" bIns="0" rtlCol="0" anchor="t" anchorCtr="0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 sz="1600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d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98" name="Prostokąt: zaokrąglone rogi 97">
                        <a:extLst>
                          <a:ext uri="{FF2B5EF4-FFF2-40B4-BE49-F238E27FC236}">
                            <a16:creationId xmlns:a16="http://schemas.microsoft.com/office/drawing/2014/main" id="{12264499-085D-4C2E-AA49-57BA2CA84BA8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08438" y="1760303"/>
                        <a:ext cx="1649942" cy="284315"/>
                      </a:xfrm>
                      <a:prstGeom prst="roundRect">
                        <a:avLst/>
                      </a:prstGeom>
                      <a:blipFill>
                        <a:blip r:embed="rId1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pole tekstowe 93">
                      <a:extLst>
                        <a:ext uri="{FF2B5EF4-FFF2-40B4-BE49-F238E27FC236}">
                          <a16:creationId xmlns:a16="http://schemas.microsoft.com/office/drawing/2014/main" id="{F04EC71E-0945-45A3-B9EF-A3005E4A17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12955" y="2933386"/>
                      <a:ext cx="3398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94" name="pole tekstowe 93">
                      <a:extLst>
                        <a:ext uri="{FF2B5EF4-FFF2-40B4-BE49-F238E27FC236}">
                          <a16:creationId xmlns:a16="http://schemas.microsoft.com/office/drawing/2014/main" id="{F04EC71E-0945-45A3-B9EF-A3005E4A17F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12955" y="2933386"/>
                      <a:ext cx="339810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23214" r="-10714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pole tekstowe 94">
                      <a:extLst>
                        <a:ext uri="{FF2B5EF4-FFF2-40B4-BE49-F238E27FC236}">
                          <a16:creationId xmlns:a16="http://schemas.microsoft.com/office/drawing/2014/main" id="{D80B28E2-2745-423A-91BF-4A203F4BC6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72835" y="2944038"/>
                      <a:ext cx="3398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95" name="pole tekstowe 94">
                      <a:extLst>
                        <a:ext uri="{FF2B5EF4-FFF2-40B4-BE49-F238E27FC236}">
                          <a16:creationId xmlns:a16="http://schemas.microsoft.com/office/drawing/2014/main" id="{D80B28E2-2745-423A-91BF-4A203F4BC6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72835" y="2944038"/>
                      <a:ext cx="339810" cy="36933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28571" r="-16071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106" name="Łącznik prosty ze strzałką 20">
              <a:extLst>
                <a:ext uri="{FF2B5EF4-FFF2-40B4-BE49-F238E27FC236}">
                  <a16:creationId xmlns:a16="http://schemas.microsoft.com/office/drawing/2014/main" id="{702EA218-4390-409E-85A9-30031A8D91BE}"/>
                </a:ext>
              </a:extLst>
            </p:cNvPr>
            <p:cNvCxnSpPr>
              <a:cxnSpLocks/>
              <a:stCxn id="37" idx="3"/>
              <a:endCxn id="98" idx="1"/>
            </p:cNvCxnSpPr>
            <p:nvPr/>
          </p:nvCxnSpPr>
          <p:spPr>
            <a:xfrm>
              <a:off x="5567429" y="2993749"/>
              <a:ext cx="2244134" cy="495154"/>
            </a:xfrm>
            <a:prstGeom prst="bentConnector3">
              <a:avLst>
                <a:gd name="adj1" fmla="val 73944"/>
              </a:avLst>
            </a:prstGeom>
            <a:ln>
              <a:solidFill>
                <a:schemeClr val="tx1"/>
              </a:solidFill>
              <a:headEnd type="oval"/>
              <a:tailEnd type="oval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42" name="Grupa 141">
              <a:extLst>
                <a:ext uri="{FF2B5EF4-FFF2-40B4-BE49-F238E27FC236}">
                  <a16:creationId xmlns:a16="http://schemas.microsoft.com/office/drawing/2014/main" id="{A94C0446-E6D1-42EA-A21B-C80C729D4F7A}"/>
                </a:ext>
              </a:extLst>
            </p:cNvPr>
            <p:cNvGrpSpPr/>
            <p:nvPr/>
          </p:nvGrpSpPr>
          <p:grpSpPr>
            <a:xfrm>
              <a:off x="6195461" y="2613045"/>
              <a:ext cx="815929" cy="420051"/>
              <a:chOff x="2048416" y="1872893"/>
              <a:chExt cx="815929" cy="4200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pole tekstowe 142">
                    <a:extLst>
                      <a:ext uri="{FF2B5EF4-FFF2-40B4-BE49-F238E27FC236}">
                        <a16:creationId xmlns:a16="http://schemas.microsoft.com/office/drawing/2014/main" id="{481EE57B-3A5F-4355-9D3D-E5B96A916A4F}"/>
                      </a:ext>
                    </a:extLst>
                  </p:cNvPr>
                  <p:cNvSpPr txBox="1"/>
                  <p:nvPr/>
                </p:nvSpPr>
                <p:spPr>
                  <a:xfrm>
                    <a:off x="2048416" y="1872893"/>
                    <a:ext cx="815929" cy="4200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d>
                            <m:dPr>
                              <m:begChr m:val="|"/>
                              <m:endChr m:val="⟩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3" name="pole tekstowe 142">
                    <a:extLst>
                      <a:ext uri="{FF2B5EF4-FFF2-40B4-BE49-F238E27FC236}">
                        <a16:creationId xmlns:a16="http://schemas.microsoft.com/office/drawing/2014/main" id="{481EE57B-3A5F-4355-9D3D-E5B96A916A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8416" y="1872893"/>
                    <a:ext cx="815929" cy="42005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14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4" name="Łącznik prosty ze strzałką 20">
                <a:extLst>
                  <a:ext uri="{FF2B5EF4-FFF2-40B4-BE49-F238E27FC236}">
                    <a16:creationId xmlns:a16="http://schemas.microsoft.com/office/drawing/2014/main" id="{447D2F3D-5E38-48A8-9AA2-3C48C8F39A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5078" y="1882320"/>
                <a:ext cx="63159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0" name="Grupa 159">
            <a:extLst>
              <a:ext uri="{FF2B5EF4-FFF2-40B4-BE49-F238E27FC236}">
                <a16:creationId xmlns:a16="http://schemas.microsoft.com/office/drawing/2014/main" id="{F9731D72-FE73-4E5E-85BB-D395D23098BD}"/>
              </a:ext>
            </a:extLst>
          </p:cNvPr>
          <p:cNvGrpSpPr/>
          <p:nvPr/>
        </p:nvGrpSpPr>
        <p:grpSpPr>
          <a:xfrm>
            <a:off x="5601696" y="5249631"/>
            <a:ext cx="3859809" cy="1553067"/>
            <a:chOff x="5601696" y="5249631"/>
            <a:chExt cx="3859809" cy="1553067"/>
          </a:xfrm>
        </p:grpSpPr>
        <p:grpSp>
          <p:nvGrpSpPr>
            <p:cNvPr id="81" name="Grupa 80">
              <a:extLst>
                <a:ext uri="{FF2B5EF4-FFF2-40B4-BE49-F238E27FC236}">
                  <a16:creationId xmlns:a16="http://schemas.microsoft.com/office/drawing/2014/main" id="{B490435E-FCB8-4504-9E34-A099B406FBDC}"/>
                </a:ext>
              </a:extLst>
            </p:cNvPr>
            <p:cNvGrpSpPr/>
            <p:nvPr/>
          </p:nvGrpSpPr>
          <p:grpSpPr>
            <a:xfrm>
              <a:off x="7811563" y="5249631"/>
              <a:ext cx="1649942" cy="1553067"/>
              <a:chOff x="3219139" y="1380566"/>
              <a:chExt cx="1649942" cy="1553067"/>
            </a:xfrm>
          </p:grpSpPr>
          <p:sp>
            <p:nvSpPr>
              <p:cNvPr id="82" name="Owal 81">
                <a:extLst>
                  <a:ext uri="{FF2B5EF4-FFF2-40B4-BE49-F238E27FC236}">
                    <a16:creationId xmlns:a16="http://schemas.microsoft.com/office/drawing/2014/main" id="{DB6BF850-09DE-4230-A50C-2A93A7A73314}"/>
                  </a:ext>
                </a:extLst>
              </p:cNvPr>
              <p:cNvSpPr/>
              <p:nvPr/>
            </p:nvSpPr>
            <p:spPr>
              <a:xfrm>
                <a:off x="4075174" y="2241847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0" bIns="72000" rtlCol="0" anchor="ctr" anchorCtr="0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3" name="Grupa 82">
                <a:extLst>
                  <a:ext uri="{FF2B5EF4-FFF2-40B4-BE49-F238E27FC236}">
                    <a16:creationId xmlns:a16="http://schemas.microsoft.com/office/drawing/2014/main" id="{E318C8AC-8C3E-4AAF-8C0C-5E98FF2A08E6}"/>
                  </a:ext>
                </a:extLst>
              </p:cNvPr>
              <p:cNvGrpSpPr/>
              <p:nvPr/>
            </p:nvGrpSpPr>
            <p:grpSpPr>
              <a:xfrm>
                <a:off x="3219139" y="1380566"/>
                <a:ext cx="1649942" cy="1553067"/>
                <a:chOff x="3508438" y="1760303"/>
                <a:chExt cx="1649942" cy="1553067"/>
              </a:xfrm>
            </p:grpSpPr>
            <p:grpSp>
              <p:nvGrpSpPr>
                <p:cNvPr id="84" name="Grupa 83">
                  <a:extLst>
                    <a:ext uri="{FF2B5EF4-FFF2-40B4-BE49-F238E27FC236}">
                      <a16:creationId xmlns:a16="http://schemas.microsoft.com/office/drawing/2014/main" id="{9625A5E9-CBC3-4ADD-89AD-833309A79981}"/>
                    </a:ext>
                  </a:extLst>
                </p:cNvPr>
                <p:cNvGrpSpPr/>
                <p:nvPr/>
              </p:nvGrpSpPr>
              <p:grpSpPr>
                <a:xfrm>
                  <a:off x="3508438" y="1760303"/>
                  <a:ext cx="1649942" cy="1199101"/>
                  <a:chOff x="3508438" y="1760303"/>
                  <a:chExt cx="1649942" cy="1199101"/>
                </a:xfrm>
              </p:grpSpPr>
              <p:sp>
                <p:nvSpPr>
                  <p:cNvPr id="87" name="Prostokąt 86">
                    <a:extLst>
                      <a:ext uri="{FF2B5EF4-FFF2-40B4-BE49-F238E27FC236}">
                        <a16:creationId xmlns:a16="http://schemas.microsoft.com/office/drawing/2014/main" id="{727BC8AB-5A47-44AB-8359-A4AAC444417B}"/>
                      </a:ext>
                    </a:extLst>
                  </p:cNvPr>
                  <p:cNvSpPr/>
                  <p:nvPr/>
                </p:nvSpPr>
                <p:spPr>
                  <a:xfrm>
                    <a:off x="3993599" y="2205871"/>
                    <a:ext cx="339810" cy="753533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4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Prostokąt 87">
                    <a:extLst>
                      <a:ext uri="{FF2B5EF4-FFF2-40B4-BE49-F238E27FC236}">
                        <a16:creationId xmlns:a16="http://schemas.microsoft.com/office/drawing/2014/main" id="{23D03162-7573-4209-A193-959C409880A5}"/>
                      </a:ext>
                    </a:extLst>
                  </p:cNvPr>
                  <p:cNvSpPr/>
                  <p:nvPr/>
                </p:nvSpPr>
                <p:spPr>
                  <a:xfrm>
                    <a:off x="4338568" y="2205870"/>
                    <a:ext cx="339810" cy="753533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4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9" name="Prostokąt: zaokrąglone rogi 88">
                        <a:extLst>
                          <a:ext uri="{FF2B5EF4-FFF2-40B4-BE49-F238E27FC236}">
                            <a16:creationId xmlns:a16="http://schemas.microsoft.com/office/drawing/2014/main" id="{3E7B1A6E-B8F0-4ECF-8B25-33A6337C6B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8438" y="1760303"/>
                        <a:ext cx="1649942" cy="284315"/>
                      </a:xfrm>
                      <a:prstGeom prst="roundRect">
                        <a:avLst/>
                      </a:prstGeom>
                    </p:spPr>
                    <p:style>
                      <a:lnRef idx="3">
                        <a:schemeClr val="lt1"/>
                      </a:lnRef>
                      <a:fillRef idx="1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lIns="0" tIns="0" rIns="0" bIns="0" rtlCol="0" anchor="t" anchorCtr="0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 sz="1600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d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</a:rPr>
                                    <m:t>0,2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89" name="Prostokąt: zaokrąglone rogi 88">
                        <a:extLst>
                          <a:ext uri="{FF2B5EF4-FFF2-40B4-BE49-F238E27FC236}">
                            <a16:creationId xmlns:a16="http://schemas.microsoft.com/office/drawing/2014/main" id="{3E7B1A6E-B8F0-4ECF-8B25-33A6337C6B57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08438" y="1760303"/>
                        <a:ext cx="1649942" cy="284315"/>
                      </a:xfrm>
                      <a:prstGeom prst="roundRect">
                        <a:avLst/>
                      </a:prstGeom>
                      <a:blipFill>
                        <a:blip r:embed="rId2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pole tekstowe 84">
                      <a:extLst>
                        <a:ext uri="{FF2B5EF4-FFF2-40B4-BE49-F238E27FC236}">
                          <a16:creationId xmlns:a16="http://schemas.microsoft.com/office/drawing/2014/main" id="{38C202C1-23DA-4DEF-A28B-4275634C9C0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12955" y="2933386"/>
                      <a:ext cx="3398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85" name="pole tekstowe 84">
                      <a:extLst>
                        <a:ext uri="{FF2B5EF4-FFF2-40B4-BE49-F238E27FC236}">
                          <a16:creationId xmlns:a16="http://schemas.microsoft.com/office/drawing/2014/main" id="{38C202C1-23DA-4DEF-A28B-4275634C9C0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12955" y="2933386"/>
                      <a:ext cx="339810" cy="369332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l="-23214" r="-10714"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pole tekstowe 85">
                      <a:extLst>
                        <a:ext uri="{FF2B5EF4-FFF2-40B4-BE49-F238E27FC236}">
                          <a16:creationId xmlns:a16="http://schemas.microsoft.com/office/drawing/2014/main" id="{AEA2D39C-E5A3-4B55-947F-27EA9824BCA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72835" y="2944038"/>
                      <a:ext cx="3398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86" name="pole tekstowe 85">
                      <a:extLst>
                        <a:ext uri="{FF2B5EF4-FFF2-40B4-BE49-F238E27FC236}">
                          <a16:creationId xmlns:a16="http://schemas.microsoft.com/office/drawing/2014/main" id="{AEA2D39C-E5A3-4B55-947F-27EA9824BCA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72835" y="2944038"/>
                      <a:ext cx="339810" cy="369332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l="-28571" r="-16071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110" name="Łącznik prosty ze strzałką 20">
              <a:extLst>
                <a:ext uri="{FF2B5EF4-FFF2-40B4-BE49-F238E27FC236}">
                  <a16:creationId xmlns:a16="http://schemas.microsoft.com/office/drawing/2014/main" id="{7DADDE1A-C6BB-4933-A0C0-42E322C06301}"/>
                </a:ext>
              </a:extLst>
            </p:cNvPr>
            <p:cNvCxnSpPr>
              <a:cxnSpLocks/>
              <a:stCxn id="48" idx="3"/>
              <a:endCxn id="89" idx="1"/>
            </p:cNvCxnSpPr>
            <p:nvPr/>
          </p:nvCxnSpPr>
          <p:spPr>
            <a:xfrm flipV="1">
              <a:off x="5601696" y="5391789"/>
              <a:ext cx="2209867" cy="984947"/>
            </a:xfrm>
            <a:prstGeom prst="bentConnector3">
              <a:avLst>
                <a:gd name="adj1" fmla="val 75595"/>
              </a:avLst>
            </a:prstGeom>
            <a:ln>
              <a:solidFill>
                <a:schemeClr val="tx1"/>
              </a:solidFill>
              <a:headEnd type="oval"/>
              <a:tailEnd type="oval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48" name="Grupa 147">
              <a:extLst>
                <a:ext uri="{FF2B5EF4-FFF2-40B4-BE49-F238E27FC236}">
                  <a16:creationId xmlns:a16="http://schemas.microsoft.com/office/drawing/2014/main" id="{80519580-6E70-4ADD-926D-D3904227EB9C}"/>
                </a:ext>
              </a:extLst>
            </p:cNvPr>
            <p:cNvGrpSpPr/>
            <p:nvPr/>
          </p:nvGrpSpPr>
          <p:grpSpPr>
            <a:xfrm>
              <a:off x="6283569" y="5965481"/>
              <a:ext cx="815929" cy="420051"/>
              <a:chOff x="2048416" y="1872893"/>
              <a:chExt cx="815929" cy="4200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pole tekstowe 148">
                    <a:extLst>
                      <a:ext uri="{FF2B5EF4-FFF2-40B4-BE49-F238E27FC236}">
                        <a16:creationId xmlns:a16="http://schemas.microsoft.com/office/drawing/2014/main" id="{B65FCBF9-3C32-4967-9870-13D885B86265}"/>
                      </a:ext>
                    </a:extLst>
                  </p:cNvPr>
                  <p:cNvSpPr txBox="1"/>
                  <p:nvPr/>
                </p:nvSpPr>
                <p:spPr>
                  <a:xfrm>
                    <a:off x="2048416" y="1872893"/>
                    <a:ext cx="815929" cy="4200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d>
                            <m:dPr>
                              <m:begChr m:val="|"/>
                              <m:endChr m:val="⟩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9" name="pole tekstowe 148">
                    <a:extLst>
                      <a:ext uri="{FF2B5EF4-FFF2-40B4-BE49-F238E27FC236}">
                        <a16:creationId xmlns:a16="http://schemas.microsoft.com/office/drawing/2014/main" id="{B65FCBF9-3C32-4967-9870-13D885B862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8416" y="1872893"/>
                    <a:ext cx="815929" cy="420051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29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0" name="Łącznik prosty ze strzałką 20">
                <a:extLst>
                  <a:ext uri="{FF2B5EF4-FFF2-40B4-BE49-F238E27FC236}">
                    <a16:creationId xmlns:a16="http://schemas.microsoft.com/office/drawing/2014/main" id="{CA56F143-B1F8-4888-8231-6E2698E223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5078" y="1882320"/>
                <a:ext cx="63159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4" name="Grupa 153">
            <a:extLst>
              <a:ext uri="{FF2B5EF4-FFF2-40B4-BE49-F238E27FC236}">
                <a16:creationId xmlns:a16="http://schemas.microsoft.com/office/drawing/2014/main" id="{F05E2F9D-AD99-4D49-9EC9-5A8AEB456D40}"/>
              </a:ext>
            </a:extLst>
          </p:cNvPr>
          <p:cNvGrpSpPr/>
          <p:nvPr/>
        </p:nvGrpSpPr>
        <p:grpSpPr>
          <a:xfrm>
            <a:off x="3226766" y="1638841"/>
            <a:ext cx="3842147" cy="5113094"/>
            <a:chOff x="3226766" y="1638841"/>
            <a:chExt cx="3842147" cy="5113094"/>
          </a:xfrm>
        </p:grpSpPr>
        <p:grpSp>
          <p:nvGrpSpPr>
            <p:cNvPr id="64" name="Grupa 63">
              <a:extLst>
                <a:ext uri="{FF2B5EF4-FFF2-40B4-BE49-F238E27FC236}">
                  <a16:creationId xmlns:a16="http://schemas.microsoft.com/office/drawing/2014/main" id="{5CAD4C09-A10C-478C-8FD7-C40B1EC1964F}"/>
                </a:ext>
              </a:extLst>
            </p:cNvPr>
            <p:cNvGrpSpPr/>
            <p:nvPr/>
          </p:nvGrpSpPr>
          <p:grpSpPr>
            <a:xfrm>
              <a:off x="3226766" y="2313935"/>
              <a:ext cx="824008" cy="381066"/>
              <a:chOff x="2048416" y="2267157"/>
              <a:chExt cx="824008" cy="3810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pole tekstowe 60">
                    <a:extLst>
                      <a:ext uri="{FF2B5EF4-FFF2-40B4-BE49-F238E27FC236}">
                        <a16:creationId xmlns:a16="http://schemas.microsoft.com/office/drawing/2014/main" id="{1AAF29FD-79A1-4BC8-8053-48E4A39A2FF7}"/>
                      </a:ext>
                    </a:extLst>
                  </p:cNvPr>
                  <p:cNvSpPr txBox="1"/>
                  <p:nvPr/>
                </p:nvSpPr>
                <p:spPr>
                  <a:xfrm>
                    <a:off x="2048416" y="2267157"/>
                    <a:ext cx="82400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pole tekstowe 60">
                    <a:extLst>
                      <a:ext uri="{FF2B5EF4-FFF2-40B4-BE49-F238E27FC236}">
                        <a16:creationId xmlns:a16="http://schemas.microsoft.com/office/drawing/2014/main" id="{1AAF29FD-79A1-4BC8-8053-48E4A39A2F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8416" y="2267157"/>
                    <a:ext cx="824008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Łącznik prosty ze strzałką 20">
                <a:extLst>
                  <a:ext uri="{FF2B5EF4-FFF2-40B4-BE49-F238E27FC236}">
                    <a16:creationId xmlns:a16="http://schemas.microsoft.com/office/drawing/2014/main" id="{0F96C3C9-97A4-46B1-AADF-F1921D9FD6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9277" y="2648223"/>
                <a:ext cx="591438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stealth" w="lg" len="lg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a 68">
              <a:extLst>
                <a:ext uri="{FF2B5EF4-FFF2-40B4-BE49-F238E27FC236}">
                  <a16:creationId xmlns:a16="http://schemas.microsoft.com/office/drawing/2014/main" id="{B915D913-A28B-4336-A168-E07B1982CC50}"/>
                </a:ext>
              </a:extLst>
            </p:cNvPr>
            <p:cNvGrpSpPr/>
            <p:nvPr/>
          </p:nvGrpSpPr>
          <p:grpSpPr>
            <a:xfrm>
              <a:off x="3350825" y="5136057"/>
              <a:ext cx="854015" cy="381066"/>
              <a:chOff x="2048416" y="2267157"/>
              <a:chExt cx="854015" cy="3810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pole tekstowe 69">
                    <a:extLst>
                      <a:ext uri="{FF2B5EF4-FFF2-40B4-BE49-F238E27FC236}">
                        <a16:creationId xmlns:a16="http://schemas.microsoft.com/office/drawing/2014/main" id="{7BA553B4-6344-4AED-8E5A-00A467CF9EB3}"/>
                      </a:ext>
                    </a:extLst>
                  </p:cNvPr>
                  <p:cNvSpPr txBox="1"/>
                  <p:nvPr/>
                </p:nvSpPr>
                <p:spPr>
                  <a:xfrm>
                    <a:off x="2048416" y="2267157"/>
                    <a:ext cx="8540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pole tekstowe 69">
                    <a:extLst>
                      <a:ext uri="{FF2B5EF4-FFF2-40B4-BE49-F238E27FC236}">
                        <a16:creationId xmlns:a16="http://schemas.microsoft.com/office/drawing/2014/main" id="{7BA553B4-6344-4AED-8E5A-00A467CF9E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8416" y="2267157"/>
                    <a:ext cx="854015" cy="3693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1" name="Łącznik prosty ze strzałką 20">
                <a:extLst>
                  <a:ext uri="{FF2B5EF4-FFF2-40B4-BE49-F238E27FC236}">
                    <a16:creationId xmlns:a16="http://schemas.microsoft.com/office/drawing/2014/main" id="{F97EAFEC-04C7-4801-B940-7FE5D4A6CB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9277" y="2648223"/>
                <a:ext cx="591438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stealth" w="lg" len="lg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upa 131">
              <a:extLst>
                <a:ext uri="{FF2B5EF4-FFF2-40B4-BE49-F238E27FC236}">
                  <a16:creationId xmlns:a16="http://schemas.microsoft.com/office/drawing/2014/main" id="{F53BB27D-3C90-4B35-AF51-12BC67E9A260}"/>
                </a:ext>
              </a:extLst>
            </p:cNvPr>
            <p:cNvGrpSpPr/>
            <p:nvPr/>
          </p:nvGrpSpPr>
          <p:grpSpPr>
            <a:xfrm>
              <a:off x="6234317" y="1638841"/>
              <a:ext cx="824008" cy="381066"/>
              <a:chOff x="2048416" y="2267157"/>
              <a:chExt cx="824008" cy="3810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pole tekstowe 132">
                    <a:extLst>
                      <a:ext uri="{FF2B5EF4-FFF2-40B4-BE49-F238E27FC236}">
                        <a16:creationId xmlns:a16="http://schemas.microsoft.com/office/drawing/2014/main" id="{DE197EB0-C956-473B-98F3-8C8DD467446A}"/>
                      </a:ext>
                    </a:extLst>
                  </p:cNvPr>
                  <p:cNvSpPr txBox="1"/>
                  <p:nvPr/>
                </p:nvSpPr>
                <p:spPr>
                  <a:xfrm>
                    <a:off x="2048416" y="2267157"/>
                    <a:ext cx="82400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3" name="pole tekstowe 132">
                    <a:extLst>
                      <a:ext uri="{FF2B5EF4-FFF2-40B4-BE49-F238E27FC236}">
                        <a16:creationId xmlns:a16="http://schemas.microsoft.com/office/drawing/2014/main" id="{DE197EB0-C956-473B-98F3-8C8DD46744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8416" y="2267157"/>
                    <a:ext cx="824008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4" name="Łącznik prosty ze strzałką 20">
                <a:extLst>
                  <a:ext uri="{FF2B5EF4-FFF2-40B4-BE49-F238E27FC236}">
                    <a16:creationId xmlns:a16="http://schemas.microsoft.com/office/drawing/2014/main" id="{C34C1C4E-6136-4A5F-ABA5-64BD1A8C66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9277" y="2648223"/>
                <a:ext cx="591438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stealth" w="lg" len="lg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upa 137">
              <a:extLst>
                <a:ext uri="{FF2B5EF4-FFF2-40B4-BE49-F238E27FC236}">
                  <a16:creationId xmlns:a16="http://schemas.microsoft.com/office/drawing/2014/main" id="{CE982032-C78F-425D-B561-9451BD76DC7C}"/>
                </a:ext>
              </a:extLst>
            </p:cNvPr>
            <p:cNvGrpSpPr/>
            <p:nvPr/>
          </p:nvGrpSpPr>
          <p:grpSpPr>
            <a:xfrm>
              <a:off x="6179166" y="5138714"/>
              <a:ext cx="824008" cy="381066"/>
              <a:chOff x="2048416" y="2267157"/>
              <a:chExt cx="824008" cy="3810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pole tekstowe 138">
                    <a:extLst>
                      <a:ext uri="{FF2B5EF4-FFF2-40B4-BE49-F238E27FC236}">
                        <a16:creationId xmlns:a16="http://schemas.microsoft.com/office/drawing/2014/main" id="{55290EAB-F84D-4E65-8F36-A3DFE10B666E}"/>
                      </a:ext>
                    </a:extLst>
                  </p:cNvPr>
                  <p:cNvSpPr txBox="1"/>
                  <p:nvPr/>
                </p:nvSpPr>
                <p:spPr>
                  <a:xfrm>
                    <a:off x="2048416" y="2267157"/>
                    <a:ext cx="82400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9" name="pole tekstowe 138">
                    <a:extLst>
                      <a:ext uri="{FF2B5EF4-FFF2-40B4-BE49-F238E27FC236}">
                        <a16:creationId xmlns:a16="http://schemas.microsoft.com/office/drawing/2014/main" id="{55290EAB-F84D-4E65-8F36-A3DFE10B66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8416" y="2267157"/>
                    <a:ext cx="824008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0" name="Łącznik prosty ze strzałką 20">
                <a:extLst>
                  <a:ext uri="{FF2B5EF4-FFF2-40B4-BE49-F238E27FC236}">
                    <a16:creationId xmlns:a16="http://schemas.microsoft.com/office/drawing/2014/main" id="{DEDF71BA-AAB0-4980-9CE6-385B408002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9277" y="2648223"/>
                <a:ext cx="591438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stealth" w="lg" len="lg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upa 144">
              <a:extLst>
                <a:ext uri="{FF2B5EF4-FFF2-40B4-BE49-F238E27FC236}">
                  <a16:creationId xmlns:a16="http://schemas.microsoft.com/office/drawing/2014/main" id="{C572E58F-6365-4DD8-99BE-E1F5EF9810E5}"/>
                </a:ext>
              </a:extLst>
            </p:cNvPr>
            <p:cNvGrpSpPr/>
            <p:nvPr/>
          </p:nvGrpSpPr>
          <p:grpSpPr>
            <a:xfrm>
              <a:off x="6126790" y="3018433"/>
              <a:ext cx="854015" cy="381066"/>
              <a:chOff x="2048416" y="2267157"/>
              <a:chExt cx="854015" cy="3810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pole tekstowe 145">
                    <a:extLst>
                      <a:ext uri="{FF2B5EF4-FFF2-40B4-BE49-F238E27FC236}">
                        <a16:creationId xmlns:a16="http://schemas.microsoft.com/office/drawing/2014/main" id="{B0C30141-97B7-4F3C-AFAA-D4B7DE0803DD}"/>
                      </a:ext>
                    </a:extLst>
                  </p:cNvPr>
                  <p:cNvSpPr txBox="1"/>
                  <p:nvPr/>
                </p:nvSpPr>
                <p:spPr>
                  <a:xfrm>
                    <a:off x="2048416" y="2267157"/>
                    <a:ext cx="8540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6" name="pole tekstowe 145">
                    <a:extLst>
                      <a:ext uri="{FF2B5EF4-FFF2-40B4-BE49-F238E27FC236}">
                        <a16:creationId xmlns:a16="http://schemas.microsoft.com/office/drawing/2014/main" id="{B0C30141-97B7-4F3C-AFAA-D4B7DE0803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8416" y="2267157"/>
                    <a:ext cx="854015" cy="36933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7" name="Łącznik prosty ze strzałką 20">
                <a:extLst>
                  <a:ext uri="{FF2B5EF4-FFF2-40B4-BE49-F238E27FC236}">
                    <a16:creationId xmlns:a16="http://schemas.microsoft.com/office/drawing/2014/main" id="{5EA90A73-1DA7-45CC-B0AC-EA7001FCF2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9277" y="2648223"/>
                <a:ext cx="591438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stealth" w="lg" len="lg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upa 150">
              <a:extLst>
                <a:ext uri="{FF2B5EF4-FFF2-40B4-BE49-F238E27FC236}">
                  <a16:creationId xmlns:a16="http://schemas.microsoft.com/office/drawing/2014/main" id="{6A3D6D9F-B596-438D-BEBE-9BE04E72527D}"/>
                </a:ext>
              </a:extLst>
            </p:cNvPr>
            <p:cNvGrpSpPr/>
            <p:nvPr/>
          </p:nvGrpSpPr>
          <p:grpSpPr>
            <a:xfrm>
              <a:off x="6214898" y="6370869"/>
              <a:ext cx="854015" cy="381066"/>
              <a:chOff x="2048416" y="2267157"/>
              <a:chExt cx="854015" cy="3810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pole tekstowe 151">
                    <a:extLst>
                      <a:ext uri="{FF2B5EF4-FFF2-40B4-BE49-F238E27FC236}">
                        <a16:creationId xmlns:a16="http://schemas.microsoft.com/office/drawing/2014/main" id="{793F5CEB-DBBB-42B3-9B93-E8904627B107}"/>
                      </a:ext>
                    </a:extLst>
                  </p:cNvPr>
                  <p:cNvSpPr txBox="1"/>
                  <p:nvPr/>
                </p:nvSpPr>
                <p:spPr>
                  <a:xfrm>
                    <a:off x="2048416" y="2267157"/>
                    <a:ext cx="8540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pl-PL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2" name="pole tekstowe 151">
                    <a:extLst>
                      <a:ext uri="{FF2B5EF4-FFF2-40B4-BE49-F238E27FC236}">
                        <a16:creationId xmlns:a16="http://schemas.microsoft.com/office/drawing/2014/main" id="{793F5CEB-DBBB-42B3-9B93-E8904627B1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8416" y="2267157"/>
                    <a:ext cx="854015" cy="369332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3" name="Łącznik prosty ze strzałką 20">
                <a:extLst>
                  <a:ext uri="{FF2B5EF4-FFF2-40B4-BE49-F238E27FC236}">
                    <a16:creationId xmlns:a16="http://schemas.microsoft.com/office/drawing/2014/main" id="{60C16B0D-E0D1-4236-BF46-DFE90046FB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9277" y="2648223"/>
                <a:ext cx="591438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stealth" w="lg" len="lg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Prostokąt: zaokrąglone rogi 160">
                <a:extLst>
                  <a:ext uri="{FF2B5EF4-FFF2-40B4-BE49-F238E27FC236}">
                    <a16:creationId xmlns:a16="http://schemas.microsoft.com/office/drawing/2014/main" id="{7C0A424A-AE5D-436D-99A8-5B43364E8F46}"/>
                  </a:ext>
                </a:extLst>
              </p:cNvPr>
              <p:cNvSpPr/>
              <p:nvPr/>
            </p:nvSpPr>
            <p:spPr>
              <a:xfrm>
                <a:off x="2088951" y="3283364"/>
                <a:ext cx="8075677" cy="2108425"/>
              </a:xfrm>
              <a:prstGeom prst="roundRect">
                <a:avLst>
                  <a:gd name="adj" fmla="val 4681"/>
                </a:avLst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pl-PL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d>
                        <m:dPr>
                          <m:begChr m:val="|"/>
                          <m:endChr m:val="⟩"/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pl-PL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l-PL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d>
                        <m:dPr>
                          <m:begChr m:val="|"/>
                          <m:endChr m:val="⟩"/>
                          <m:ctrlPr>
                            <a:rPr lang="pl-PL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l-PL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pl-PL" sz="2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l-PL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l-PL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pl-PL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pl-PL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l-PL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sz="4800" dirty="0"/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pl-PL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l-PL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pl-PL" sz="2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l-PL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l-PL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pl-PL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l-PL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l-PL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sz="2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sz="2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d>
                        <m:dPr>
                          <m:begChr m:val="|"/>
                          <m:endChr m:val="⟩"/>
                          <m:ctrlPr>
                            <a:rPr lang="pl-PL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l-PL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pl-PL" sz="2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l-PL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l-PL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pl-PL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pl-PL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l-PL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dirty="0">
                  <a:solidFill>
                    <a:prstClr val="white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l-PL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pl-PL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pl-PL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d>
                      <m:r>
                        <a:rPr lang="pl-PL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l-PL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𝑙𝑘</m:t>
                          </m:r>
                        </m:sub>
                      </m:sSub>
                    </m:oMath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l-PL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pl-PL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pl-PL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</m:d>
                      <m:r>
                        <a:rPr lang="pl-PL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l-PL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pl-PL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a:rPr lang="pl-PL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pl-PL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pl-PL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d>
                      <m:r>
                        <a:rPr lang="pl-PL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l-PL" sz="2800" b="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1" name="Prostokąt: zaokrąglone rogi 160">
                <a:extLst>
                  <a:ext uri="{FF2B5EF4-FFF2-40B4-BE49-F238E27FC236}">
                    <a16:creationId xmlns:a16="http://schemas.microsoft.com/office/drawing/2014/main" id="{7C0A424A-AE5D-436D-99A8-5B43364E8F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51" y="3283364"/>
                <a:ext cx="8075677" cy="2108425"/>
              </a:xfrm>
              <a:prstGeom prst="roundRect">
                <a:avLst>
                  <a:gd name="adj" fmla="val 4681"/>
                </a:avLst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4363020-0E2D-458B-9EA9-5C434F30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1" y="491044"/>
            <a:ext cx="6949635" cy="7535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200" dirty="0" err="1">
                <a:solidFill>
                  <a:srgbClr val="FFFFFF"/>
                </a:solidFill>
              </a:rPr>
              <a:t>Linear</a:t>
            </a:r>
            <a:r>
              <a:rPr lang="pl-PL" sz="5200" dirty="0">
                <a:solidFill>
                  <a:srgbClr val="FFFFFF"/>
                </a:solidFill>
              </a:rPr>
              <a:t> </a:t>
            </a:r>
            <a:r>
              <a:rPr lang="pl-PL" sz="5200" dirty="0" err="1">
                <a:solidFill>
                  <a:srgbClr val="FFFFFF"/>
                </a:solidFill>
              </a:rPr>
              <a:t>optics</a:t>
            </a:r>
            <a:r>
              <a:rPr lang="pl-PL" sz="5200" dirty="0">
                <a:solidFill>
                  <a:srgbClr val="FFFFFF"/>
                </a:solidFill>
              </a:rPr>
              <a:t> </a:t>
            </a:r>
            <a:r>
              <a:rPr lang="pl-PL" sz="5200" dirty="0" err="1">
                <a:solidFill>
                  <a:srgbClr val="FFFFFF"/>
                </a:solidFill>
              </a:rPr>
              <a:t>elements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1AB837E-8F88-4F2A-BC7E-EFB7AE04F6C5}"/>
              </a:ext>
            </a:extLst>
          </p:cNvPr>
          <p:cNvSpPr/>
          <p:nvPr/>
        </p:nvSpPr>
        <p:spPr>
          <a:xfrm>
            <a:off x="304800" y="318655"/>
            <a:ext cx="665018" cy="152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D5B7EC4-EFA8-44D8-8C8A-3E4748B5CAB5}"/>
              </a:ext>
            </a:extLst>
          </p:cNvPr>
          <p:cNvCxnSpPr>
            <a:cxnSpLocks/>
          </p:cNvCxnSpPr>
          <p:nvPr/>
        </p:nvCxnSpPr>
        <p:spPr>
          <a:xfrm>
            <a:off x="637304" y="1119909"/>
            <a:ext cx="10861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: zaokrąglone rogi 6">
                <a:extLst>
                  <a:ext uri="{FF2B5EF4-FFF2-40B4-BE49-F238E27FC236}">
                    <a16:creationId xmlns:a16="http://schemas.microsoft.com/office/drawing/2014/main" id="{B59C268F-A353-41D9-ACA6-55B65C7841F1}"/>
                  </a:ext>
                </a:extLst>
              </p:cNvPr>
              <p:cNvSpPr/>
              <p:nvPr/>
            </p:nvSpPr>
            <p:spPr>
              <a:xfrm>
                <a:off x="637304" y="1356035"/>
                <a:ext cx="3829794" cy="1382327"/>
              </a:xfrm>
              <a:prstGeom prst="roundRect">
                <a:avLst>
                  <a:gd name="adj" fmla="val 8236"/>
                </a:avLst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l-PL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sSubSup>
                        <m:sSubSup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  <m:sup>
                          <m:r>
                            <a:rPr lang="pl-PL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pl-PL" sz="1200" dirty="0"/>
              </a:p>
              <a:p>
                <a:pPr algn="ctr"/>
                <a:r>
                  <a:rPr lang="pl-PL" sz="2800" dirty="0" err="1"/>
                  <a:t>Phase</a:t>
                </a:r>
                <a:r>
                  <a:rPr lang="pl-PL" sz="2800" dirty="0"/>
                  <a:t> </a:t>
                </a:r>
                <a:r>
                  <a:rPr lang="pl-PL" sz="2800" dirty="0" err="1"/>
                  <a:t>shifter</a:t>
                </a:r>
                <a:r>
                  <a:rPr lang="pl-PL" sz="2800" dirty="0"/>
                  <a:t> by </a:t>
                </a:r>
                <a:r>
                  <a:rPr lang="pl-PL" sz="2800" dirty="0" err="1"/>
                  <a:t>phase</a:t>
                </a:r>
                <a:r>
                  <a:rPr lang="pl-PL" sz="2800" dirty="0"/>
                  <a:t> </a:t>
                </a:r>
                <a14:m>
                  <m:oMath xmlns:m="http://schemas.openxmlformats.org/officeDocument/2006/math"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pl-PL" sz="2800" b="0" dirty="0"/>
              </a:p>
            </p:txBody>
          </p:sp>
        </mc:Choice>
        <mc:Fallback xmlns="">
          <p:sp>
            <p:nvSpPr>
              <p:cNvPr id="7" name="Prostokąt: zaokrąglone rogi 6">
                <a:extLst>
                  <a:ext uri="{FF2B5EF4-FFF2-40B4-BE49-F238E27FC236}">
                    <a16:creationId xmlns:a16="http://schemas.microsoft.com/office/drawing/2014/main" id="{B59C268F-A353-41D9-ACA6-55B65C784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4" y="1356035"/>
                <a:ext cx="3829794" cy="1382327"/>
              </a:xfrm>
              <a:prstGeom prst="roundRect">
                <a:avLst>
                  <a:gd name="adj" fmla="val 8236"/>
                </a:avLst>
              </a:prstGeom>
              <a:blipFill>
                <a:blip r:embed="rId2"/>
                <a:stretch>
                  <a:fillRect l="-2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: zaokrąglone rogi 8">
                <a:extLst>
                  <a:ext uri="{FF2B5EF4-FFF2-40B4-BE49-F238E27FC236}">
                    <a16:creationId xmlns:a16="http://schemas.microsoft.com/office/drawing/2014/main" id="{F00CBACF-F0F2-4883-9AB9-DF249C84D6DC}"/>
                  </a:ext>
                </a:extLst>
              </p:cNvPr>
              <p:cNvSpPr/>
              <p:nvPr/>
            </p:nvSpPr>
            <p:spPr>
              <a:xfrm>
                <a:off x="4731097" y="1356035"/>
                <a:ext cx="5987614" cy="1382323"/>
              </a:xfrm>
              <a:prstGeom prst="roundRect">
                <a:avLst>
                  <a:gd name="adj" fmla="val 7090"/>
                </a:avLst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l-PL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sSubSup>
                        <m:sSubSup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  <m:sup>
                          <m:r>
                            <a:rPr lang="pl-PL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pl-PL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func>
                        <m:func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sSubSup>
                        <m:sSubSup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  <m:sup>
                          <m:r>
                            <a:rPr lang="pl-PL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pl-PL" sz="32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l-PL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sSubSup>
                        <m:sSubSup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  <m:sup>
                          <m:r>
                            <a:rPr lang="pl-PL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pl-PL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pl-PL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func>
                        <m:func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sSubSup>
                        <m:sSubSupPr>
                          <m:ctrlPr>
                            <a:rPr lang="pl-PL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  <m:sup>
                          <m:r>
                            <a:rPr lang="pl-PL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pl-PL" sz="3200" b="0" dirty="0"/>
              </a:p>
            </p:txBody>
          </p:sp>
        </mc:Choice>
        <mc:Fallback xmlns="">
          <p:sp>
            <p:nvSpPr>
              <p:cNvPr id="9" name="Prostokąt: zaokrąglone rogi 8">
                <a:extLst>
                  <a:ext uri="{FF2B5EF4-FFF2-40B4-BE49-F238E27FC236}">
                    <a16:creationId xmlns:a16="http://schemas.microsoft.com/office/drawing/2014/main" id="{F00CBACF-F0F2-4883-9AB9-DF249C84D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97" y="1356035"/>
                <a:ext cx="5987614" cy="1382323"/>
              </a:xfrm>
              <a:prstGeom prst="roundRect">
                <a:avLst>
                  <a:gd name="adj" fmla="val 709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: zaokrąglone rogi 9">
                <a:extLst>
                  <a:ext uri="{FF2B5EF4-FFF2-40B4-BE49-F238E27FC236}">
                    <a16:creationId xmlns:a16="http://schemas.microsoft.com/office/drawing/2014/main" id="{ADDF9EAB-FA44-42ED-A89C-B7175A0B89A7}"/>
                  </a:ext>
                </a:extLst>
              </p:cNvPr>
              <p:cNvSpPr/>
              <p:nvPr/>
            </p:nvSpPr>
            <p:spPr>
              <a:xfrm>
                <a:off x="4731097" y="2797671"/>
                <a:ext cx="2960621" cy="1262657"/>
              </a:xfrm>
              <a:prstGeom prst="roundRect">
                <a:avLst>
                  <a:gd name="adj" fmla="val 6264"/>
                </a:avLst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endParaRPr lang="pl-PL" sz="1050" dirty="0"/>
              </a:p>
              <a:p>
                <a:pPr algn="ctr"/>
                <a:r>
                  <a:rPr lang="pl-PL" sz="2000" dirty="0" err="1"/>
                  <a:t>Beam</a:t>
                </a:r>
                <a:r>
                  <a:rPr lang="pl-PL" sz="2000" dirty="0"/>
                  <a:t> </a:t>
                </a:r>
                <a:r>
                  <a:rPr lang="pl-PL" sz="2000" dirty="0" err="1"/>
                  <a:t>splitter</a:t>
                </a:r>
                <a:r>
                  <a:rPr lang="pl-PL" sz="2000" dirty="0"/>
                  <a:t> with: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pl-PL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l-PL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pl-PL" sz="2000" b="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sz="20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pl-PL" sz="20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l-PL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l-PL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pl-PL" sz="2000" b="0" dirty="0"/>
              </a:p>
              <a:p>
                <a:pPr algn="ctr"/>
                <a14:m>
                  <m:oMath xmlns:m="http://schemas.openxmlformats.org/officeDocument/2006/math"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pl-PL" sz="2000" b="0" dirty="0"/>
                  <a:t>- </a:t>
                </a:r>
                <a:r>
                  <a:rPr lang="pl-PL" sz="2000" b="0" dirty="0" err="1"/>
                  <a:t>phase</a:t>
                </a:r>
                <a:r>
                  <a:rPr lang="pl-PL" sz="2000" b="0" dirty="0"/>
                  <a:t> </a:t>
                </a:r>
                <a:r>
                  <a:rPr lang="pl-PL" sz="2000" b="0" dirty="0" err="1"/>
                  <a:t>shift</a:t>
                </a:r>
                <a:endParaRPr lang="pl-PL" sz="2000" b="0" dirty="0"/>
              </a:p>
            </p:txBody>
          </p:sp>
        </mc:Choice>
        <mc:Fallback xmlns="">
          <p:sp>
            <p:nvSpPr>
              <p:cNvPr id="10" name="Prostokąt: zaokrąglone rogi 9">
                <a:extLst>
                  <a:ext uri="{FF2B5EF4-FFF2-40B4-BE49-F238E27FC236}">
                    <a16:creationId xmlns:a16="http://schemas.microsoft.com/office/drawing/2014/main" id="{ADDF9EAB-FA44-42ED-A89C-B7175A0B8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97" y="2797671"/>
                <a:ext cx="2960621" cy="1262657"/>
              </a:xfrm>
              <a:prstGeom prst="roundRect">
                <a:avLst>
                  <a:gd name="adj" fmla="val 6264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ostokąt: zaokrąglone rogi 10">
                <a:extLst>
                  <a:ext uri="{FF2B5EF4-FFF2-40B4-BE49-F238E27FC236}">
                    <a16:creationId xmlns:a16="http://schemas.microsoft.com/office/drawing/2014/main" id="{C2295661-B06F-4CDA-A194-9C6D89EA419F}"/>
                  </a:ext>
                </a:extLst>
              </p:cNvPr>
              <p:cNvSpPr/>
              <p:nvPr/>
            </p:nvSpPr>
            <p:spPr>
              <a:xfrm>
                <a:off x="7758090" y="2797671"/>
                <a:ext cx="2960621" cy="1262657"/>
              </a:xfrm>
              <a:prstGeom prst="roundRect">
                <a:avLst>
                  <a:gd name="adj" fmla="val 6264"/>
                </a:avLst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endParaRPr lang="pl-PL" sz="1050" dirty="0"/>
              </a:p>
              <a:p>
                <a:pPr algn="ctr"/>
                <a:r>
                  <a:rPr lang="pl-PL" sz="2000" dirty="0" err="1"/>
                  <a:t>Polarization</a:t>
                </a:r>
                <a:r>
                  <a:rPr lang="pl-PL" sz="2000" dirty="0"/>
                  <a:t> rotator: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l-PL" sz="20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pl-PL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l-PL" sz="2000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sz="2000" b="0" dirty="0"/>
                  <a:t> –</a:t>
                </a:r>
                <a:r>
                  <a:rPr lang="pl-PL" sz="2000" b="0" dirty="0" err="1"/>
                  <a:t>rotation</a:t>
                </a:r>
                <a:r>
                  <a:rPr lang="pl-PL" sz="2000" b="0" dirty="0"/>
                  <a:t> </a:t>
                </a:r>
                <a:r>
                  <a:rPr lang="pl-PL" sz="2000" b="0" dirty="0" err="1"/>
                  <a:t>angles</a:t>
                </a:r>
                <a:endParaRPr lang="pl-PL" sz="2000" b="0" dirty="0"/>
              </a:p>
            </p:txBody>
          </p:sp>
        </mc:Choice>
        <mc:Fallback xmlns="">
          <p:sp>
            <p:nvSpPr>
              <p:cNvPr id="11" name="Prostokąt: zaokrąglone rogi 10">
                <a:extLst>
                  <a:ext uri="{FF2B5EF4-FFF2-40B4-BE49-F238E27FC236}">
                    <a16:creationId xmlns:a16="http://schemas.microsoft.com/office/drawing/2014/main" id="{C2295661-B06F-4CDA-A194-9C6D89EA4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090" y="2797671"/>
                <a:ext cx="2960621" cy="1262657"/>
              </a:xfrm>
              <a:prstGeom prst="roundRect">
                <a:avLst>
                  <a:gd name="adj" fmla="val 6264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ostokąt: zaokrąglone rogi 11">
                <a:extLst>
                  <a:ext uri="{FF2B5EF4-FFF2-40B4-BE49-F238E27FC236}">
                    <a16:creationId xmlns:a16="http://schemas.microsoft.com/office/drawing/2014/main" id="{1077F3D4-68C6-40F0-B294-653D04B119AF}"/>
                  </a:ext>
                </a:extLst>
              </p:cNvPr>
              <p:cNvSpPr/>
              <p:nvPr/>
            </p:nvSpPr>
            <p:spPr>
              <a:xfrm>
                <a:off x="4731096" y="4109993"/>
                <a:ext cx="2960621" cy="1262657"/>
              </a:xfrm>
              <a:prstGeom prst="roundRect">
                <a:avLst>
                  <a:gd name="adj" fmla="val 6264"/>
                </a:avLst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endParaRPr lang="pl-PL" sz="1050" dirty="0"/>
              </a:p>
              <a:p>
                <a:pPr algn="ctr"/>
                <a:r>
                  <a:rPr lang="pl-PL" sz="2000" dirty="0"/>
                  <a:t>50/50 </a:t>
                </a:r>
                <a:r>
                  <a:rPr lang="pl-PL" sz="2000" dirty="0" err="1"/>
                  <a:t>Beam</a:t>
                </a:r>
                <a:r>
                  <a:rPr lang="pl-PL" sz="2000" dirty="0"/>
                  <a:t> </a:t>
                </a:r>
                <a:r>
                  <a:rPr lang="pl-PL" sz="2000" dirty="0" err="1"/>
                  <a:t>splitter</a:t>
                </a:r>
                <a:r>
                  <a:rPr lang="pl-PL" sz="2000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l-PL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l-PL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l-PL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l-PL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pl-PL" sz="20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pl-PL" sz="2000" b="0" dirty="0"/>
              </a:p>
            </p:txBody>
          </p:sp>
        </mc:Choice>
        <mc:Fallback xmlns="">
          <p:sp>
            <p:nvSpPr>
              <p:cNvPr id="12" name="Prostokąt: zaokrąglone rogi 11">
                <a:extLst>
                  <a:ext uri="{FF2B5EF4-FFF2-40B4-BE49-F238E27FC236}">
                    <a16:creationId xmlns:a16="http://schemas.microsoft.com/office/drawing/2014/main" id="{1077F3D4-68C6-40F0-B294-653D04B11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96" y="4109993"/>
                <a:ext cx="2960621" cy="1262657"/>
              </a:xfrm>
              <a:prstGeom prst="roundRect">
                <a:avLst>
                  <a:gd name="adj" fmla="val 6264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ostokąt: zaokrąglone rogi 12">
                <a:extLst>
                  <a:ext uri="{FF2B5EF4-FFF2-40B4-BE49-F238E27FC236}">
                    <a16:creationId xmlns:a16="http://schemas.microsoft.com/office/drawing/2014/main" id="{E7D3EB84-FD3F-428F-BAA3-8C3B9E0DA005}"/>
                  </a:ext>
                </a:extLst>
              </p:cNvPr>
              <p:cNvSpPr/>
              <p:nvPr/>
            </p:nvSpPr>
            <p:spPr>
              <a:xfrm>
                <a:off x="4731095" y="5438563"/>
                <a:ext cx="5987614" cy="1262657"/>
              </a:xfrm>
              <a:prstGeom prst="roundRect">
                <a:avLst>
                  <a:gd name="adj" fmla="val 6264"/>
                </a:avLst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endParaRPr lang="pl-PL" sz="1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l-PL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pl-PL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1/</m:t>
                      </m:r>
                      <m:rad>
                        <m:radPr>
                          <m:degHide m:val="on"/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  <m:sup>
                              <m:r>
                                <a:rPr lang="pl-PL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  <m:sup>
                              <m:r>
                                <a:rPr lang="pl-PL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l-PL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l-PL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pl-PL" sz="2800" i="1">
                          <a:latin typeface="Cambria Math" panose="02040503050406030204" pitchFamily="18" charset="0"/>
                        </a:rPr>
                        <m:t>=1/</m:t>
                      </m:r>
                      <m:rad>
                        <m:radPr>
                          <m:degHide m:val="on"/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  <m:sup>
                              <m:r>
                                <a:rPr lang="pl-PL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  <m:sup>
                              <m:r>
                                <a:rPr lang="pl-PL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13" name="Prostokąt: zaokrąglone rogi 12">
                <a:extLst>
                  <a:ext uri="{FF2B5EF4-FFF2-40B4-BE49-F238E27FC236}">
                    <a16:creationId xmlns:a16="http://schemas.microsoft.com/office/drawing/2014/main" id="{E7D3EB84-FD3F-428F-BAA3-8C3B9E0DA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95" y="5438563"/>
                <a:ext cx="5987614" cy="1262657"/>
              </a:xfrm>
              <a:prstGeom prst="roundRect">
                <a:avLst>
                  <a:gd name="adj" fmla="val 6264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32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872</Words>
  <Application>Microsoft Office PowerPoint</Application>
  <PresentationFormat>Panoramiczny</PresentationFormat>
  <Paragraphs>269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Wingdings 3</vt:lpstr>
      <vt:lpstr>Office Theme</vt:lpstr>
      <vt:lpstr>LOOK</vt:lpstr>
      <vt:lpstr>Deterministic QC</vt:lpstr>
      <vt:lpstr>Quantum Sampling</vt:lpstr>
      <vt:lpstr>Photons as qudits</vt:lpstr>
      <vt:lpstr>Fock space</vt:lpstr>
      <vt:lpstr>And the problem is….</vt:lpstr>
      <vt:lpstr>To be formally correct …</vt:lpstr>
      <vt:lpstr>Producing states</vt:lpstr>
      <vt:lpstr>Linear optics elements</vt:lpstr>
      <vt:lpstr>KLM – photon bunching</vt:lpstr>
      <vt:lpstr>Non-linear (SPDC) -&gt; entanglement</vt:lpstr>
      <vt:lpstr>Our idea for computation</vt:lpstr>
      <vt:lpstr>Our idea for computation</vt:lpstr>
      <vt:lpstr>LOOK: Laboratorium Optycznych Obliczeń Kwantowych</vt:lpstr>
      <vt:lpstr>LOOK: People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Sampling</dc:title>
  <dc:creator>K W</dc:creator>
  <cp:lastModifiedBy>Kamil Wereszczyński</cp:lastModifiedBy>
  <cp:revision>141</cp:revision>
  <dcterms:created xsi:type="dcterms:W3CDTF">2021-01-09T14:29:33Z</dcterms:created>
  <dcterms:modified xsi:type="dcterms:W3CDTF">2021-06-08T08:39:15Z</dcterms:modified>
</cp:coreProperties>
</file>